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7" r:id="rId2"/>
    <p:sldId id="256" r:id="rId3"/>
    <p:sldId id="258" r:id="rId4"/>
    <p:sldId id="270" r:id="rId5"/>
    <p:sldId id="260" r:id="rId6"/>
    <p:sldId id="285" r:id="rId7"/>
    <p:sldId id="286" r:id="rId8"/>
    <p:sldId id="293" r:id="rId9"/>
    <p:sldId id="271" r:id="rId10"/>
    <p:sldId id="261" r:id="rId11"/>
    <p:sldId id="287" r:id="rId12"/>
    <p:sldId id="288" r:id="rId13"/>
    <p:sldId id="273" r:id="rId14"/>
    <p:sldId id="274" r:id="rId15"/>
    <p:sldId id="262" r:id="rId16"/>
    <p:sldId id="277" r:id="rId17"/>
    <p:sldId id="289" r:id="rId18"/>
    <p:sldId id="290" r:id="rId19"/>
    <p:sldId id="278" r:id="rId20"/>
    <p:sldId id="276" r:id="rId21"/>
    <p:sldId id="279" r:id="rId22"/>
    <p:sldId id="292" r:id="rId23"/>
    <p:sldId id="291" r:id="rId24"/>
    <p:sldId id="282" r:id="rId25"/>
    <p:sldId id="294" r:id="rId26"/>
    <p:sldId id="283" r:id="rId27"/>
    <p:sldId id="29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-10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4954-1595-4EE4-B1CE-F50314A85589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A943-B068-4D1B-BB01-B717F3453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4954-1595-4EE4-B1CE-F50314A85589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A943-B068-4D1B-BB01-B717F3453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4954-1595-4EE4-B1CE-F50314A85589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A943-B068-4D1B-BB01-B717F3453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4954-1595-4EE4-B1CE-F50314A85589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A943-B068-4D1B-BB01-B717F3453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4954-1595-4EE4-B1CE-F50314A85589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A943-B068-4D1B-BB01-B717F3453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4954-1595-4EE4-B1CE-F50314A85589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A943-B068-4D1B-BB01-B717F3453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4954-1595-4EE4-B1CE-F50314A85589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A943-B068-4D1B-BB01-B717F3453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4954-1595-4EE4-B1CE-F50314A85589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A943-B068-4D1B-BB01-B717F3453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4954-1595-4EE4-B1CE-F50314A85589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A943-B068-4D1B-BB01-B717F3453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4954-1595-4EE4-B1CE-F50314A85589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A943-B068-4D1B-BB01-B717F3453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4954-1595-4EE4-B1CE-F50314A85589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A943-B068-4D1B-BB01-B717F3453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94954-1595-4EE4-B1CE-F50314A85589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FA943-B068-4D1B-BB01-B717F3453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7089" y="2526384"/>
            <a:ext cx="200445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Anne Philips</a:t>
            </a:r>
          </a:p>
          <a:p>
            <a:pPr algn="ctr"/>
            <a:r>
              <a:rPr lang="en-US" dirty="0" smtClean="0"/>
              <a:t>Lab meeting 3-9-09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r="41604" b="80539"/>
          <a:stretch>
            <a:fillRect/>
          </a:stretch>
        </p:blipFill>
        <p:spPr bwMode="auto">
          <a:xfrm>
            <a:off x="402513" y="694973"/>
            <a:ext cx="2889327" cy="1909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3784685" y="3699937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BMDM were treated with LCM of LPS (100ng/ml).  Cell </a:t>
            </a:r>
            <a:r>
              <a:rPr lang="en-US" sz="1400" dirty="0" err="1" smtClean="0"/>
              <a:t>lysates</a:t>
            </a:r>
            <a:r>
              <a:rPr lang="en-US" sz="1400" dirty="0" smtClean="0"/>
              <a:t> were examined for </a:t>
            </a:r>
            <a:r>
              <a:rPr lang="en-US" sz="1400" dirty="0" err="1" smtClean="0"/>
              <a:t>Kinase</a:t>
            </a:r>
            <a:r>
              <a:rPr lang="en-US" sz="1400" dirty="0" smtClean="0"/>
              <a:t> </a:t>
            </a:r>
            <a:r>
              <a:rPr lang="en-US" sz="1400" dirty="0" err="1" smtClean="0"/>
              <a:t>phosphorylation</a:t>
            </a:r>
            <a:r>
              <a:rPr lang="en-US" sz="1400" dirty="0" smtClean="0"/>
              <a:t> (P) and 1kB</a:t>
            </a:r>
            <a:r>
              <a:rPr lang="el-GR" sz="1400" dirty="0" smtClean="0"/>
              <a:t>α</a:t>
            </a:r>
            <a:r>
              <a:rPr lang="en-US" sz="1400" dirty="0" smtClean="0"/>
              <a:t> degradation by </a:t>
            </a:r>
            <a:r>
              <a:rPr lang="en-US" sz="1400" dirty="0" err="1" smtClean="0"/>
              <a:t>immunoblotting</a:t>
            </a:r>
            <a:r>
              <a:rPr lang="en-US" sz="1400" dirty="0" smtClean="0"/>
              <a:t>.</a:t>
            </a:r>
          </a:p>
          <a:p>
            <a:endParaRPr lang="en-US" sz="1400" dirty="0" smtClean="0"/>
          </a:p>
          <a:p>
            <a:r>
              <a:rPr lang="en-US" sz="1400" dirty="0" smtClean="0"/>
              <a:t>  </a:t>
            </a:r>
            <a:endParaRPr lang="en-US" sz="1400" dirty="0" smtClean="0"/>
          </a:p>
          <a:p>
            <a:r>
              <a:rPr lang="en-US" sz="1400" u="sng" dirty="0" smtClean="0"/>
              <a:t>Results</a:t>
            </a:r>
            <a:r>
              <a:rPr lang="en-US" sz="1400" dirty="0" smtClean="0"/>
              <a:t>: TLR2 was required for optimal LCM-induced activation of </a:t>
            </a:r>
            <a:r>
              <a:rPr lang="en-US" sz="1400" dirty="0" err="1" smtClean="0"/>
              <a:t>mitogen</a:t>
            </a:r>
            <a:r>
              <a:rPr lang="en-US" sz="1400" dirty="0" smtClean="0"/>
              <a:t> activated protein </a:t>
            </a:r>
            <a:r>
              <a:rPr lang="en-US" sz="1400" dirty="0" err="1" smtClean="0"/>
              <a:t>kinases</a:t>
            </a:r>
            <a:r>
              <a:rPr lang="en-US" sz="1400" dirty="0" smtClean="0"/>
              <a:t> and </a:t>
            </a:r>
            <a:r>
              <a:rPr lang="en-US" sz="1400" dirty="0" err="1" smtClean="0"/>
              <a:t>IkB</a:t>
            </a:r>
            <a:r>
              <a:rPr lang="en-US" sz="1400" dirty="0" smtClean="0"/>
              <a:t> </a:t>
            </a:r>
            <a:r>
              <a:rPr lang="en-US" sz="1400" dirty="0" err="1" smtClean="0"/>
              <a:t>kinase</a:t>
            </a:r>
            <a:r>
              <a:rPr lang="en-US" sz="1400" dirty="0" smtClean="0"/>
              <a:t> or </a:t>
            </a:r>
            <a:r>
              <a:rPr lang="en-US" sz="1400" dirty="0" err="1" smtClean="0"/>
              <a:t>IkB</a:t>
            </a:r>
            <a:r>
              <a:rPr lang="el-GR" sz="1400" dirty="0" smtClean="0"/>
              <a:t>α</a:t>
            </a:r>
            <a:r>
              <a:rPr lang="en-US" sz="1400" dirty="0" smtClean="0"/>
              <a:t> </a:t>
            </a:r>
            <a:r>
              <a:rPr lang="en-US" sz="1400" dirty="0" smtClean="0"/>
              <a:t>degradation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3867431" y="993911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BMDM from indicated mice were cultured with SFM or LCM and IL-6 production was measured</a:t>
            </a:r>
            <a:r>
              <a:rPr lang="en-US" sz="1400" dirty="0" smtClean="0"/>
              <a:t>.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u="sng" dirty="0" smtClean="0"/>
              <a:t>Results</a:t>
            </a:r>
            <a:r>
              <a:rPr lang="en-US" sz="1400" dirty="0" smtClean="0"/>
              <a:t>: IL-6 induction by LCM was fully dependent on TLR2 and Myd88 but not on TLR3, TLR4, TLR9 or TRIF</a:t>
            </a:r>
            <a:endParaRPr lang="en-US" sz="14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 l="55968" b="63325"/>
          <a:stretch>
            <a:fillRect/>
          </a:stretch>
        </p:blipFill>
        <p:spPr bwMode="auto">
          <a:xfrm>
            <a:off x="860611" y="2900976"/>
            <a:ext cx="2178645" cy="3598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Connector 6"/>
          <p:cNvCxnSpPr/>
          <p:nvPr/>
        </p:nvCxnSpPr>
        <p:spPr>
          <a:xfrm>
            <a:off x="0" y="2809188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5924" y="4897042"/>
            <a:ext cx="7197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Results</a:t>
            </a:r>
            <a:r>
              <a:rPr lang="en-US" sz="1400" dirty="0" smtClean="0"/>
              <a:t>:  - LCM induced IL-6 production was dependent on TLR2, TLR6 and CD14 but not on TLR1 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447844" y="5351060"/>
            <a:ext cx="59059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- Pam3CSK4, a bacterial lipoprotein analogue4, depended on TLR2 and TLR1 but not on TLR6 and CD14. These results rule out possible contamination with bacterial lipoproteins</a:t>
            </a:r>
            <a:endParaRPr lang="en-US" sz="1400" dirty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/>
          <a:srcRect t="18785" r="42293" b="63325"/>
          <a:stretch>
            <a:fillRect/>
          </a:stretch>
        </p:blipFill>
        <p:spPr bwMode="auto">
          <a:xfrm>
            <a:off x="1903942" y="2107943"/>
            <a:ext cx="4210727" cy="2779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901203" y="1172915"/>
            <a:ext cx="7465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- BMDM from indicated mouse strains were cultured with LCM or Pam3CSK4 (1ng/ml)</a:t>
            </a:r>
          </a:p>
          <a:p>
            <a:r>
              <a:rPr lang="en-US" sz="1400" dirty="0" smtClean="0"/>
              <a:t> - IL-6 production was measured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18474" y="603314"/>
            <a:ext cx="2918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To identify co-receptors of TLR2: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t="34841" b="24816"/>
          <a:stretch>
            <a:fillRect/>
          </a:stretch>
        </p:blipFill>
        <p:spPr bwMode="auto">
          <a:xfrm>
            <a:off x="1801007" y="1421623"/>
            <a:ext cx="4707369" cy="376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19840" y="748156"/>
            <a:ext cx="7325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-inoculated sex- and age matched Tlr2-/- and WT mice with 2x10</a:t>
            </a:r>
            <a:r>
              <a:rPr lang="en-US" sz="1400" baseline="30000" dirty="0" smtClean="0"/>
              <a:t>5</a:t>
            </a:r>
            <a:r>
              <a:rPr lang="en-US" sz="1400" dirty="0" smtClean="0"/>
              <a:t> LLC cells through the tail vein </a:t>
            </a:r>
          </a:p>
          <a:p>
            <a:r>
              <a:rPr lang="en-US" sz="1400" dirty="0" smtClean="0"/>
              <a:t>-measured mRNAs encoding cytokines and </a:t>
            </a:r>
            <a:r>
              <a:rPr lang="en-US" sz="1400" dirty="0" err="1" smtClean="0"/>
              <a:t>chemokines</a:t>
            </a:r>
            <a:r>
              <a:rPr lang="en-US" sz="1400" dirty="0" smtClean="0"/>
              <a:t> in lungs.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800113" y="5367827"/>
            <a:ext cx="75803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 smtClean="0"/>
              <a:t>Results</a:t>
            </a:r>
            <a:r>
              <a:rPr lang="en-US" sz="1400" dirty="0" smtClean="0"/>
              <a:t>: </a:t>
            </a:r>
          </a:p>
          <a:p>
            <a:r>
              <a:rPr lang="en-US" sz="1400" dirty="0" err="1" smtClean="0"/>
              <a:t>Tnf</a:t>
            </a:r>
            <a:r>
              <a:rPr lang="el-GR" sz="1400" dirty="0" smtClean="0"/>
              <a:t>α</a:t>
            </a:r>
            <a:r>
              <a:rPr lang="en-US" sz="1400" dirty="0" smtClean="0"/>
              <a:t>, </a:t>
            </a:r>
            <a:r>
              <a:rPr lang="en-US" sz="1400" dirty="0" smtClean="0"/>
              <a:t>Il1b, Il6 and inflammatory </a:t>
            </a:r>
            <a:r>
              <a:rPr lang="en-US" sz="1400" dirty="0" err="1" smtClean="0"/>
              <a:t>chemokine</a:t>
            </a:r>
            <a:r>
              <a:rPr lang="en-US" sz="1400" dirty="0" smtClean="0"/>
              <a:t> mRNAs were induced 5 days after LLC inoculation in WT lungs, peaking at 9 days after inoculation.</a:t>
            </a:r>
          </a:p>
          <a:p>
            <a:r>
              <a:rPr lang="en-US" sz="1400" dirty="0" smtClean="0"/>
              <a:t>None of these mRNAs was induced in lungs of Tlr2-/- mice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37328" y="273377"/>
            <a:ext cx="31225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To examine the </a:t>
            </a:r>
            <a:r>
              <a:rPr lang="en-US" sz="1600" i="1" dirty="0" smtClean="0"/>
              <a:t>in vivo </a:t>
            </a:r>
            <a:r>
              <a:rPr lang="en-US" sz="1600" dirty="0" smtClean="0"/>
              <a:t>role of TLR2: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7964" y="5021408"/>
            <a:ext cx="65171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 smtClean="0"/>
              <a:t>Results</a:t>
            </a:r>
            <a:r>
              <a:rPr lang="en-US" sz="1400" dirty="0" smtClean="0"/>
              <a:t>: </a:t>
            </a:r>
          </a:p>
          <a:p>
            <a:r>
              <a:rPr lang="en-US" sz="1400" dirty="0" smtClean="0"/>
              <a:t> - no difference observed in primary subcutaneous tumor growth, </a:t>
            </a:r>
          </a:p>
          <a:p>
            <a:r>
              <a:rPr lang="en-US" sz="1400" dirty="0" smtClean="0"/>
              <a:t> - macrophage infiltration and inflammatory cytokine gene expression were greatly reduced in Tlr2-/- mice compared with WT mice (Supplementary Fig. 4a–c).</a:t>
            </a:r>
            <a:endParaRPr lang="en-US" sz="1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b="45969"/>
          <a:stretch>
            <a:fillRect/>
          </a:stretch>
        </p:blipFill>
        <p:spPr bwMode="auto">
          <a:xfrm>
            <a:off x="1479517" y="2102178"/>
            <a:ext cx="5887632" cy="2187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86500" y="367645"/>
            <a:ext cx="31225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To examine the </a:t>
            </a:r>
            <a:r>
              <a:rPr lang="en-US" sz="1600" i="1" dirty="0" smtClean="0"/>
              <a:t>in vivo </a:t>
            </a:r>
            <a:r>
              <a:rPr lang="en-US" sz="1600" dirty="0" smtClean="0"/>
              <a:t>role of TLR2: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82425" y="848413"/>
            <a:ext cx="7960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- Tlr2-/- and WT mice were subcutaneously inoculated with LLC cells</a:t>
            </a:r>
          </a:p>
          <a:p>
            <a:pPr>
              <a:buFontTx/>
              <a:buChar char="-"/>
            </a:pPr>
            <a:r>
              <a:rPr lang="en-US" sz="1400" dirty="0" smtClean="0"/>
              <a:t>mice examined for lung macrophage infiltration and inflammatory cytokine gene expression 15 days later.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915" y="918332"/>
            <a:ext cx="81856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- inoculated age- and sex-matched Tlr2-/- and WT mice with </a:t>
            </a:r>
            <a:r>
              <a:rPr lang="en-US" sz="1400" dirty="0" err="1" smtClean="0"/>
              <a:t>dsRed-labelled</a:t>
            </a:r>
            <a:r>
              <a:rPr lang="en-US" sz="1400" dirty="0" smtClean="0"/>
              <a:t> LLC cells through tail vein</a:t>
            </a:r>
          </a:p>
          <a:p>
            <a:r>
              <a:rPr lang="en-US" sz="1400" dirty="0" smtClean="0"/>
              <a:t> - examined lungs for </a:t>
            </a:r>
            <a:r>
              <a:rPr lang="en-US" sz="1400" dirty="0" err="1" smtClean="0"/>
              <a:t>micrometastases</a:t>
            </a:r>
            <a:r>
              <a:rPr lang="en-US" sz="1400" dirty="0" smtClean="0"/>
              <a:t> after 9 days (analyzed for </a:t>
            </a:r>
            <a:r>
              <a:rPr lang="en-US" sz="1400" dirty="0" err="1" smtClean="0"/>
              <a:t>dsRed</a:t>
            </a:r>
            <a:r>
              <a:rPr lang="en-US" sz="1400" dirty="0" smtClean="0"/>
              <a:t> and myeloid cell markers CD11b and CD11c)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861767" y="5491113"/>
            <a:ext cx="6868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Results</a:t>
            </a:r>
            <a:r>
              <a:rPr lang="en-US" sz="1400" dirty="0" smtClean="0"/>
              <a:t>:  WT but not Tlr2-/- lungs showed small clusters of </a:t>
            </a:r>
            <a:r>
              <a:rPr lang="en-US" sz="1400" dirty="0" err="1" smtClean="0"/>
              <a:t>DsRed</a:t>
            </a:r>
            <a:r>
              <a:rPr lang="en-US" sz="1400" dirty="0" smtClean="0"/>
              <a:t>-LLC cells with adjacent </a:t>
            </a:r>
            <a:r>
              <a:rPr lang="en-US" sz="1400" dirty="0" smtClean="0"/>
              <a:t>CD11b+ </a:t>
            </a:r>
            <a:r>
              <a:rPr lang="en-US" sz="1400" dirty="0" smtClean="0"/>
              <a:t>and </a:t>
            </a:r>
            <a:r>
              <a:rPr lang="en-US" sz="1400" dirty="0" smtClean="0"/>
              <a:t>CD11c+ </a:t>
            </a:r>
            <a:r>
              <a:rPr lang="en-US" sz="1400" dirty="0" smtClean="0"/>
              <a:t>myeloid cells 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82805" y="367647"/>
            <a:ext cx="63966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To investigate whether TLR2 signaling contributes to LLC </a:t>
            </a:r>
            <a:r>
              <a:rPr lang="en-US" sz="1600" dirty="0" err="1" smtClean="0"/>
              <a:t>metastatogenesis</a:t>
            </a:r>
            <a:r>
              <a:rPr lang="en-US" sz="1600" dirty="0" smtClean="0"/>
              <a:t>:</a:t>
            </a:r>
            <a:endParaRPr lang="en-US" sz="1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5230" y="1715678"/>
            <a:ext cx="6346403" cy="3308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210" y="1072299"/>
            <a:ext cx="3706104" cy="2575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72997" y="4173716"/>
            <a:ext cx="29411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Tlr2-/- mice exhibited significantly greater survival than WT mice after LLC inoculation</a:t>
            </a:r>
            <a:endParaRPr lang="en-US" sz="1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r="31102" b="45850"/>
          <a:stretch>
            <a:fillRect/>
          </a:stretch>
        </p:blipFill>
        <p:spPr bwMode="auto">
          <a:xfrm>
            <a:off x="4819453" y="1409306"/>
            <a:ext cx="3555565" cy="182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410986" y="4157221"/>
            <a:ext cx="30855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Tlr2-/- mice contained fewer and smaller tumor nodules in their lungs than WT </a:t>
            </a:r>
            <a:r>
              <a:rPr lang="en-US" sz="1400" dirty="0" smtClean="0"/>
              <a:t>mice </a:t>
            </a:r>
            <a:r>
              <a:rPr lang="en-US" sz="1200" dirty="0" smtClean="0"/>
              <a:t>(tumor multiplicities shown on left)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1478" y="2190946"/>
            <a:ext cx="3147549" cy="2267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040090" y="1090367"/>
            <a:ext cx="564351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smtClean="0"/>
              <a:t>- mice were lethally irradiated (1050 </a:t>
            </a:r>
            <a:r>
              <a:rPr lang="en-US" sz="1400" dirty="0" err="1" smtClean="0"/>
              <a:t>rad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 - reconstituted </a:t>
            </a:r>
            <a:r>
              <a:rPr lang="en-US" sz="1400" dirty="0" smtClean="0"/>
              <a:t>with bone marrow from TLR2-/- or WT mice</a:t>
            </a:r>
          </a:p>
          <a:p>
            <a:r>
              <a:rPr lang="en-US" sz="1400" dirty="0" smtClean="0"/>
              <a:t> - </a:t>
            </a:r>
            <a:r>
              <a:rPr lang="en-US" sz="1400" dirty="0" err="1" smtClean="0"/>
              <a:t>chimeric</a:t>
            </a:r>
            <a:r>
              <a:rPr lang="en-US" sz="1400" dirty="0" smtClean="0"/>
              <a:t> </a:t>
            </a:r>
            <a:r>
              <a:rPr lang="en-US" sz="1400" dirty="0" smtClean="0"/>
              <a:t>mice were inoculated with LLC 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56182" y="367646"/>
            <a:ext cx="70229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 investigate whether TLR2 acts in bone marrow-derived cells: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1032235" y="4974526"/>
            <a:ext cx="706538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 smtClean="0"/>
              <a:t>Results</a:t>
            </a:r>
            <a:r>
              <a:rPr lang="en-US" sz="1400" dirty="0" smtClean="0"/>
              <a:t>:</a:t>
            </a:r>
          </a:p>
          <a:p>
            <a:r>
              <a:rPr lang="en-US" sz="1400" dirty="0" smtClean="0"/>
              <a:t>Mice reconstituted with Tlr2-/- bone marrow (WT/Tlr2-/-) exhibited markedly improved (P,0.04) survival compared with mice reconstituted with WT bone marrow (WT/WT)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810705" y="1065228"/>
            <a:ext cx="1763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2786" y="835844"/>
            <a:ext cx="5975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Bone marrow reconstituted mice (WT/Tlr2-/-  and WT/WT) were inoculated with 2x10</a:t>
            </a:r>
            <a:r>
              <a:rPr lang="en-US" sz="1400" baseline="30000" dirty="0" smtClean="0"/>
              <a:t>5</a:t>
            </a:r>
            <a:r>
              <a:rPr lang="en-US" sz="1400" dirty="0" smtClean="0"/>
              <a:t> LLC cells followed by </a:t>
            </a:r>
            <a:r>
              <a:rPr lang="en-US" sz="1400" dirty="0" err="1" smtClean="0"/>
              <a:t>ip</a:t>
            </a:r>
            <a:r>
              <a:rPr lang="en-US" sz="1400" dirty="0" smtClean="0"/>
              <a:t> injections of LCM or SFM. 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7887" y="1837440"/>
            <a:ext cx="4813169" cy="2261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76693" y="4967926"/>
            <a:ext cx="6749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Results</a:t>
            </a:r>
            <a:r>
              <a:rPr lang="en-US" sz="1400" dirty="0" smtClean="0"/>
              <a:t>:  Lung and liver tumor loads were significantly higher (P,0.05) in WT/WT mice receiving LCM than in those receiving SFM along with the LLC </a:t>
            </a:r>
            <a:r>
              <a:rPr lang="en-US" sz="1400" dirty="0" err="1" smtClean="0"/>
              <a:t>inoculum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782424" y="810704"/>
            <a:ext cx="339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9381" y="2384031"/>
            <a:ext cx="7960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the pro-metastatic effect of LCM was dependent on TLR2 activation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little or no metastatic enhancement was seen in WT/Tlr2-/- mice.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LCM may contain TLR2-activating factors that enhance </a:t>
            </a:r>
            <a:r>
              <a:rPr lang="en-US" dirty="0" err="1" smtClean="0"/>
              <a:t>metastatogenesis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2742" y="1555423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Conclusion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6354" y="1176779"/>
            <a:ext cx="72426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- collected large amounts of LCM</a:t>
            </a:r>
          </a:p>
          <a:p>
            <a:pPr>
              <a:buFontTx/>
              <a:buChar char="-"/>
            </a:pPr>
            <a:r>
              <a:rPr lang="en-US" sz="1400" dirty="0" smtClean="0"/>
              <a:t> separated on a mono-Q anion exchange column</a:t>
            </a:r>
          </a:p>
          <a:p>
            <a:pPr>
              <a:buFontTx/>
              <a:buChar char="-"/>
            </a:pPr>
            <a:r>
              <a:rPr lang="en-US" sz="1400" dirty="0" smtClean="0"/>
              <a:t> monitored column fractions for their ability to induce IL-6 in BMDM</a:t>
            </a:r>
          </a:p>
          <a:p>
            <a:pPr>
              <a:buFontTx/>
              <a:buChar char="-"/>
            </a:pPr>
            <a:r>
              <a:rPr lang="en-US" sz="1400" dirty="0" smtClean="0"/>
              <a:t> fractions with IL-6-inducing activity were pooled</a:t>
            </a:r>
          </a:p>
          <a:p>
            <a:pPr>
              <a:buFontTx/>
              <a:buChar char="-"/>
            </a:pPr>
            <a:r>
              <a:rPr lang="en-US" sz="1400" dirty="0" smtClean="0"/>
              <a:t> Separated on a </a:t>
            </a:r>
            <a:r>
              <a:rPr lang="en-US" sz="1400" dirty="0" err="1" smtClean="0"/>
              <a:t>Superdex</a:t>
            </a:r>
            <a:r>
              <a:rPr lang="en-US" sz="1400" dirty="0" smtClean="0"/>
              <a:t> 200 sizing column</a:t>
            </a:r>
          </a:p>
          <a:p>
            <a:pPr>
              <a:buFontTx/>
              <a:buChar char="-"/>
            </a:pPr>
            <a:r>
              <a:rPr lang="en-US" sz="1400" dirty="0" smtClean="0"/>
              <a:t> fractions with IL-6-inducing activity pooled, </a:t>
            </a:r>
            <a:r>
              <a:rPr lang="en-US" sz="1400" dirty="0" err="1" smtClean="0"/>
              <a:t>deglycosylated</a:t>
            </a:r>
            <a:r>
              <a:rPr lang="en-US" sz="1400" dirty="0" smtClean="0"/>
              <a:t> and subjected to mass spectrometry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71573" y="597816"/>
            <a:ext cx="5015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III. Identification of TLR2-activating factors in LCM: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0798" y="3945119"/>
            <a:ext cx="28610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Results</a:t>
            </a:r>
            <a:r>
              <a:rPr lang="en-US" sz="1400" dirty="0" smtClean="0"/>
              <a:t>:  Identified several peptides derived from the extracellular matrix proteins: </a:t>
            </a:r>
          </a:p>
          <a:p>
            <a:endParaRPr lang="en-US" sz="1400" dirty="0" smtClean="0"/>
          </a:p>
          <a:p>
            <a:r>
              <a:rPr lang="en-US" sz="1400" dirty="0" smtClean="0"/>
              <a:t> - </a:t>
            </a:r>
            <a:r>
              <a:rPr lang="en-US" sz="1400" dirty="0" err="1" smtClean="0"/>
              <a:t>versican</a:t>
            </a:r>
            <a:r>
              <a:rPr lang="en-US" sz="1400" dirty="0" smtClean="0"/>
              <a:t> V1</a:t>
            </a:r>
          </a:p>
          <a:p>
            <a:r>
              <a:rPr lang="en-US" sz="1400" dirty="0" smtClean="0"/>
              <a:t> - laminin-b1</a:t>
            </a:r>
          </a:p>
          <a:p>
            <a:r>
              <a:rPr lang="en-US" sz="1400" dirty="0" smtClean="0"/>
              <a:t> - </a:t>
            </a:r>
            <a:r>
              <a:rPr lang="en-US" sz="1400" dirty="0" err="1" smtClean="0"/>
              <a:t>thrombospondin</a:t>
            </a:r>
            <a:r>
              <a:rPr lang="en-US" sz="1400" dirty="0" smtClean="0"/>
              <a:t> 2</a:t>
            </a:r>
          </a:p>
          <a:p>
            <a:r>
              <a:rPr lang="en-US" sz="1400" dirty="0" smtClean="0"/>
              <a:t> - </a:t>
            </a:r>
            <a:r>
              <a:rPr lang="en-US" sz="1400" dirty="0" err="1" smtClean="0"/>
              <a:t>procollagen</a:t>
            </a:r>
            <a:r>
              <a:rPr lang="en-US" sz="1400" dirty="0" smtClean="0"/>
              <a:t> type III-a1</a:t>
            </a:r>
            <a:endParaRPr lang="en-US" sz="1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686" y="2988298"/>
            <a:ext cx="5153617" cy="3110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5588" y="1813089"/>
            <a:ext cx="746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“Carcinoma-produced </a:t>
            </a:r>
            <a:r>
              <a:rPr lang="en-US" sz="2000" b="1" dirty="0"/>
              <a:t>factors activate myeloid </a:t>
            </a:r>
            <a:r>
              <a:rPr lang="en-US" sz="2000" b="1" dirty="0" smtClean="0"/>
              <a:t>cells through </a:t>
            </a:r>
            <a:r>
              <a:rPr lang="en-US" sz="2000" b="1" dirty="0"/>
              <a:t>TLR2 to stimulate </a:t>
            </a:r>
            <a:r>
              <a:rPr lang="en-US" sz="2000" b="1" dirty="0" smtClean="0"/>
              <a:t>metastasis”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4866" y="3157980"/>
            <a:ext cx="72979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Arial" pitchFamily="34" charset="0"/>
                <a:cs typeface="Arial" pitchFamily="34" charset="0"/>
              </a:rPr>
              <a:t>Sunhwa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Kim,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Hiroyuki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Takahashi,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Wan-Wan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Lin,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Pascal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Descargues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Sergei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Grivennikov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Youngjun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Kim,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Jun-Li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Luo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&amp; Michael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Karin. </a:t>
            </a:r>
            <a:r>
              <a:rPr lang="nl-NL" sz="1400" dirty="0" smtClean="0">
                <a:latin typeface="Arial" pitchFamily="34" charset="0"/>
                <a:cs typeface="Arial" pitchFamily="34" charset="0"/>
              </a:rPr>
              <a:t>Nature 2009, Vol 457: 102-107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6459" y="835057"/>
            <a:ext cx="6178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- incubated LCM with individual neutralizing antibodies before BMDM stimulation</a:t>
            </a:r>
          </a:p>
          <a:p>
            <a:r>
              <a:rPr lang="en-US" sz="1400" dirty="0" smtClean="0"/>
              <a:t> - measured cytokine production.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7946" t="2288" r="7162" b="37125"/>
          <a:stretch>
            <a:fillRect/>
          </a:stretch>
        </p:blipFill>
        <p:spPr bwMode="auto">
          <a:xfrm>
            <a:off x="1971472" y="1772238"/>
            <a:ext cx="4702705" cy="3092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677970" y="5316718"/>
            <a:ext cx="575977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Results</a:t>
            </a:r>
            <a:r>
              <a:rPr lang="en-US" sz="1400" dirty="0" smtClean="0"/>
              <a:t>: </a:t>
            </a:r>
            <a:endParaRPr lang="en-US" sz="1400" dirty="0" smtClean="0"/>
          </a:p>
          <a:p>
            <a:r>
              <a:rPr lang="en-US" sz="1400" dirty="0" smtClean="0"/>
              <a:t>Incubation </a:t>
            </a:r>
            <a:r>
              <a:rPr lang="en-US" sz="1400" dirty="0" smtClean="0"/>
              <a:t>of LCM with antibodies to </a:t>
            </a:r>
            <a:r>
              <a:rPr lang="en-US" sz="1400" dirty="0" err="1" smtClean="0"/>
              <a:t>procollagen</a:t>
            </a:r>
            <a:r>
              <a:rPr lang="en-US" sz="1400" dirty="0" smtClean="0"/>
              <a:t> type </a:t>
            </a:r>
            <a:r>
              <a:rPr lang="en-US" sz="1400" dirty="0" smtClean="0"/>
              <a:t>III-a1, </a:t>
            </a:r>
            <a:r>
              <a:rPr lang="en-US" sz="1400" dirty="0" err="1" smtClean="0"/>
              <a:t>versican</a:t>
            </a:r>
            <a:r>
              <a:rPr lang="en-US" sz="1400" dirty="0" smtClean="0"/>
              <a:t> or </a:t>
            </a:r>
            <a:r>
              <a:rPr lang="en-US" sz="1400" dirty="0" smtClean="0"/>
              <a:t> </a:t>
            </a:r>
            <a:r>
              <a:rPr lang="en-US" sz="1400" dirty="0" smtClean="0"/>
              <a:t>laminin-b1 </a:t>
            </a:r>
            <a:r>
              <a:rPr lang="en-US" sz="1400" dirty="0" smtClean="0"/>
              <a:t>significantly reduced </a:t>
            </a:r>
            <a:r>
              <a:rPr lang="en-US" sz="1400" dirty="0" smtClean="0"/>
              <a:t>IL-6 and </a:t>
            </a:r>
            <a:r>
              <a:rPr lang="en-US" sz="1400" dirty="0" smtClean="0"/>
              <a:t>TNF-</a:t>
            </a:r>
            <a:r>
              <a:rPr lang="el-GR" sz="1400" dirty="0" smtClean="0"/>
              <a:t>α</a:t>
            </a:r>
            <a:r>
              <a:rPr lang="en-US" sz="1400" dirty="0" smtClean="0"/>
              <a:t> production</a:t>
            </a:r>
          </a:p>
          <a:p>
            <a:endParaRPr lang="en-US" sz="1400" dirty="0" smtClean="0"/>
          </a:p>
          <a:p>
            <a:r>
              <a:rPr lang="en-US" sz="1400" dirty="0" err="1" smtClean="0"/>
              <a:t>Thrombospondin</a:t>
            </a:r>
            <a:r>
              <a:rPr lang="en-US" sz="1400" dirty="0" smtClean="0"/>
              <a:t> 2 did not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93889" y="395925"/>
            <a:ext cx="7070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To examine which </a:t>
            </a:r>
            <a:r>
              <a:rPr lang="en-US" sz="1600" dirty="0" smtClean="0"/>
              <a:t>protein in LCM accounts </a:t>
            </a:r>
            <a:r>
              <a:rPr lang="en-US" sz="1600" dirty="0" smtClean="0"/>
              <a:t>for induction of inflammatory cytokines: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8558" y="834272"/>
            <a:ext cx="75925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- generated stable LLC cell lines containing </a:t>
            </a:r>
            <a:r>
              <a:rPr lang="en-US" sz="1400" dirty="0" err="1" smtClean="0"/>
              <a:t>shRNAs</a:t>
            </a:r>
            <a:r>
              <a:rPr lang="en-US" sz="1400" dirty="0" smtClean="0"/>
              <a:t> to </a:t>
            </a:r>
            <a:r>
              <a:rPr lang="en-US" sz="1400" dirty="0" err="1" smtClean="0"/>
              <a:t>versican</a:t>
            </a:r>
            <a:r>
              <a:rPr lang="en-US" sz="1400" dirty="0" smtClean="0"/>
              <a:t> V1, laminin-b1 or </a:t>
            </a:r>
            <a:r>
              <a:rPr lang="en-US" sz="1400" dirty="0" err="1" smtClean="0"/>
              <a:t>procollagen</a:t>
            </a:r>
            <a:r>
              <a:rPr lang="en-US" sz="1400" dirty="0" smtClean="0"/>
              <a:t> III-a1</a:t>
            </a:r>
          </a:p>
          <a:p>
            <a:r>
              <a:rPr lang="en-US" sz="1400" dirty="0" smtClean="0"/>
              <a:t> - cells injected into mice</a:t>
            </a:r>
          </a:p>
          <a:p>
            <a:r>
              <a:rPr lang="en-US" sz="1400" dirty="0" smtClean="0"/>
              <a:t> - lung tumor nodules and survival monitored</a:t>
            </a:r>
            <a:endParaRPr lang="en-US" sz="1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l="10138" t="5138" r="5349" b="12929"/>
          <a:stretch>
            <a:fillRect/>
          </a:stretch>
        </p:blipFill>
        <p:spPr bwMode="auto">
          <a:xfrm>
            <a:off x="763571" y="1791093"/>
            <a:ext cx="3289955" cy="952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 l="9912" r="47483" b="4424"/>
          <a:stretch>
            <a:fillRect/>
          </a:stretch>
        </p:blipFill>
        <p:spPr bwMode="auto">
          <a:xfrm>
            <a:off x="999241" y="3110844"/>
            <a:ext cx="2158738" cy="190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60022" y="5112469"/>
            <a:ext cx="467962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 smtClean="0"/>
              <a:t>Results</a:t>
            </a:r>
            <a:r>
              <a:rPr lang="en-US" sz="1400" dirty="0" smtClean="0"/>
              <a:t>: </a:t>
            </a:r>
          </a:p>
          <a:p>
            <a:r>
              <a:rPr lang="en-US" sz="1400" dirty="0" err="1" smtClean="0"/>
              <a:t>Versican</a:t>
            </a:r>
            <a:r>
              <a:rPr lang="en-US" sz="1400" dirty="0" smtClean="0"/>
              <a:t> V1 silencing significantly reduced tumor multiplicity</a:t>
            </a:r>
          </a:p>
          <a:p>
            <a:r>
              <a:rPr lang="en-US" sz="1400" dirty="0" smtClean="0"/>
              <a:t>Laminin-b1 silencing resulted </a:t>
            </a:r>
            <a:r>
              <a:rPr lang="en-US" sz="1400" dirty="0" smtClean="0"/>
              <a:t>in </a:t>
            </a:r>
            <a:r>
              <a:rPr lang="en-US" sz="1400" dirty="0" smtClean="0"/>
              <a:t>a modest inhibition</a:t>
            </a:r>
          </a:p>
          <a:p>
            <a:r>
              <a:rPr lang="en-US" sz="1400" dirty="0" err="1" smtClean="0"/>
              <a:t>Procollagen</a:t>
            </a:r>
            <a:r>
              <a:rPr lang="en-US" sz="1400" dirty="0" smtClean="0"/>
              <a:t> III-a1 silencing slightly enhanced tumor multiplicity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5288438" y="5190241"/>
            <a:ext cx="31674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Mice inoculated with </a:t>
            </a:r>
            <a:r>
              <a:rPr lang="en-US" sz="1400" dirty="0" err="1" smtClean="0"/>
              <a:t>versican</a:t>
            </a:r>
            <a:r>
              <a:rPr lang="en-US" sz="1400" dirty="0" smtClean="0"/>
              <a:t>-silenced LLC cells exhibited significantly improved survival</a:t>
            </a:r>
            <a:endParaRPr lang="en-US" sz="1400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 l="51149" t="3864" r="4470" b="6781"/>
          <a:stretch>
            <a:fillRect/>
          </a:stretch>
        </p:blipFill>
        <p:spPr bwMode="auto">
          <a:xfrm>
            <a:off x="5326144" y="2997724"/>
            <a:ext cx="2394409" cy="189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05352" y="339365"/>
            <a:ext cx="65330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To investigate the role of these proteins in LCM-enhanced </a:t>
            </a:r>
            <a:r>
              <a:rPr lang="en-US" sz="1600" dirty="0" err="1" smtClean="0"/>
              <a:t>metastatogenesis</a:t>
            </a:r>
            <a:r>
              <a:rPr lang="en-US" sz="1600" dirty="0" smtClean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0965" y="4506807"/>
            <a:ext cx="56136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Silencing of </a:t>
            </a:r>
            <a:r>
              <a:rPr lang="en-US" sz="1600" dirty="0" err="1" smtClean="0"/>
              <a:t>versican</a:t>
            </a:r>
            <a:r>
              <a:rPr lang="en-US" sz="1600" dirty="0" smtClean="0"/>
              <a:t> reduced metastatic spread to lung, liver and adrenal glands in the subcutaneous implantation model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6446" y="1068370"/>
            <a:ext cx="4223182" cy="302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0194" y="414779"/>
            <a:ext cx="42559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To examine how </a:t>
            </a:r>
            <a:r>
              <a:rPr lang="en-US" sz="1600" dirty="0" err="1" smtClean="0"/>
              <a:t>versican</a:t>
            </a:r>
            <a:r>
              <a:rPr lang="en-US" sz="1600" dirty="0" smtClean="0"/>
              <a:t> activates macrophages: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725104" y="1018095"/>
            <a:ext cx="43475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sz="1400" dirty="0" smtClean="0"/>
              <a:t> produced His-tagged human </a:t>
            </a:r>
            <a:r>
              <a:rPr lang="en-US" sz="1400" dirty="0" err="1" smtClean="0"/>
              <a:t>versican</a:t>
            </a:r>
            <a:r>
              <a:rPr lang="en-US" sz="1400" dirty="0" smtClean="0"/>
              <a:t> V1 in LLC cells </a:t>
            </a:r>
          </a:p>
          <a:p>
            <a:pPr>
              <a:buFontTx/>
              <a:buChar char="-"/>
            </a:pPr>
            <a:r>
              <a:rPr lang="en-US" sz="1400" dirty="0" smtClean="0"/>
              <a:t> purified on Ni-</a:t>
            </a:r>
            <a:r>
              <a:rPr lang="en-US" sz="1400" dirty="0" err="1" smtClean="0"/>
              <a:t>chelate</a:t>
            </a:r>
            <a:r>
              <a:rPr lang="en-US" sz="1400" dirty="0" smtClean="0"/>
              <a:t> column</a:t>
            </a:r>
          </a:p>
          <a:p>
            <a:pPr>
              <a:buFontTx/>
              <a:buChar char="-"/>
            </a:pPr>
            <a:r>
              <a:rPr lang="en-US" sz="1400" dirty="0" smtClean="0"/>
              <a:t> incubated BMDM without or with His-</a:t>
            </a:r>
            <a:r>
              <a:rPr lang="en-US" sz="1400" dirty="0" err="1" smtClean="0"/>
              <a:t>hVers</a:t>
            </a:r>
            <a:r>
              <a:rPr lang="en-US" sz="1400" dirty="0" smtClean="0"/>
              <a:t> for 20–24 h</a:t>
            </a:r>
          </a:p>
          <a:p>
            <a:pPr>
              <a:buFontTx/>
              <a:buChar char="-"/>
            </a:pPr>
            <a:r>
              <a:rPr lang="en-US" sz="1400" dirty="0" smtClean="0"/>
              <a:t> cytokine secretion was measured</a:t>
            </a:r>
            <a:endParaRPr lang="en-US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1389" y="2450969"/>
            <a:ext cx="4781457" cy="255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293827" y="5465974"/>
            <a:ext cx="5898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Results</a:t>
            </a:r>
            <a:r>
              <a:rPr lang="en-US" sz="1400" dirty="0" smtClean="0"/>
              <a:t>: His-tagged h-</a:t>
            </a:r>
            <a:r>
              <a:rPr lang="en-US" sz="1400" dirty="0" err="1" smtClean="0"/>
              <a:t>versican</a:t>
            </a:r>
            <a:r>
              <a:rPr lang="en-US" sz="1400" dirty="0" smtClean="0"/>
              <a:t> V1 induced IL-6 and TNF-a production in WT but not Tlr2-/- BMDM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985" y="1153212"/>
            <a:ext cx="70229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 - </a:t>
            </a:r>
            <a:r>
              <a:rPr lang="en-US" sz="1400" dirty="0" err="1" smtClean="0"/>
              <a:t>Lysates</a:t>
            </a:r>
            <a:r>
              <a:rPr lang="en-US" sz="1400" dirty="0" smtClean="0"/>
              <a:t> of Raw264.7 cells were incubated with LCM or SFM for 1 h</a:t>
            </a:r>
          </a:p>
          <a:p>
            <a:r>
              <a:rPr lang="en-US" sz="1400" dirty="0" smtClean="0"/>
              <a:t> - </a:t>
            </a:r>
            <a:r>
              <a:rPr lang="en-US" sz="1400" dirty="0" err="1" smtClean="0"/>
              <a:t>immunoprecipitated</a:t>
            </a:r>
            <a:r>
              <a:rPr lang="en-US" sz="1400" dirty="0" smtClean="0"/>
              <a:t> with </a:t>
            </a:r>
            <a:r>
              <a:rPr lang="en-US" sz="1400" dirty="0" err="1" smtClean="0"/>
              <a:t>versican</a:t>
            </a:r>
            <a:r>
              <a:rPr lang="en-US" sz="1400" dirty="0" smtClean="0"/>
              <a:t>-specific or control antibody</a:t>
            </a:r>
          </a:p>
          <a:p>
            <a:r>
              <a:rPr lang="en-US" sz="1400" dirty="0" smtClean="0"/>
              <a:t> - </a:t>
            </a:r>
            <a:r>
              <a:rPr lang="en-US" sz="1400" dirty="0" err="1" smtClean="0"/>
              <a:t>analysed</a:t>
            </a:r>
            <a:r>
              <a:rPr lang="en-US" sz="1400" dirty="0" smtClean="0"/>
              <a:t> by </a:t>
            </a:r>
            <a:r>
              <a:rPr lang="en-US" sz="1400" dirty="0" err="1" smtClean="0"/>
              <a:t>immunoblotting</a:t>
            </a:r>
            <a:r>
              <a:rPr lang="en-US" sz="1400" dirty="0" smtClean="0"/>
              <a:t> with the indicated antibodies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419493" y="389641"/>
            <a:ext cx="64397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To investigate whether </a:t>
            </a:r>
            <a:r>
              <a:rPr lang="en-US" sz="1600" dirty="0" err="1" smtClean="0"/>
              <a:t>versican</a:t>
            </a:r>
            <a:r>
              <a:rPr lang="en-US" sz="1600" dirty="0" smtClean="0"/>
              <a:t> interacts with TLR2 or its CD14 co-receptor:</a:t>
            </a:r>
            <a:endParaRPr lang="en-US" sz="1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9482" y="2636363"/>
            <a:ext cx="30003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055801" y="4854804"/>
            <a:ext cx="623696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 smtClean="0"/>
              <a:t>Results</a:t>
            </a:r>
            <a:r>
              <a:rPr lang="en-US" sz="1400" dirty="0" smtClean="0"/>
              <a:t>: </a:t>
            </a:r>
          </a:p>
          <a:p>
            <a:r>
              <a:rPr lang="en-US" sz="1400" dirty="0" smtClean="0"/>
              <a:t> - </a:t>
            </a:r>
            <a:r>
              <a:rPr lang="en-US" sz="1400" dirty="0" err="1" smtClean="0"/>
              <a:t>Immunoprecipitation</a:t>
            </a:r>
            <a:r>
              <a:rPr lang="en-US" sz="1400" dirty="0" smtClean="0"/>
              <a:t> of </a:t>
            </a:r>
            <a:r>
              <a:rPr lang="en-US" sz="1400" dirty="0" err="1" smtClean="0"/>
              <a:t>lysates</a:t>
            </a:r>
            <a:r>
              <a:rPr lang="en-US" sz="1400" dirty="0" smtClean="0"/>
              <a:t> of LCM-incubated Raw264.7 macrophages</a:t>
            </a:r>
          </a:p>
          <a:p>
            <a:r>
              <a:rPr lang="en-US" sz="1400" dirty="0" smtClean="0"/>
              <a:t>with </a:t>
            </a:r>
            <a:r>
              <a:rPr lang="en-US" sz="1400" dirty="0" err="1" smtClean="0"/>
              <a:t>versican</a:t>
            </a:r>
            <a:r>
              <a:rPr lang="en-US" sz="1400" dirty="0" smtClean="0"/>
              <a:t>-specific antibody co-precipitated TLR2 and CD14 but not TLR4</a:t>
            </a:r>
          </a:p>
          <a:p>
            <a:endParaRPr lang="en-US" sz="1400" dirty="0" smtClean="0"/>
          </a:p>
          <a:p>
            <a:r>
              <a:rPr lang="en-US" sz="1400" dirty="0" smtClean="0"/>
              <a:t> - The </a:t>
            </a:r>
            <a:r>
              <a:rPr lang="en-US" sz="1400" dirty="0" err="1" smtClean="0"/>
              <a:t>versican</a:t>
            </a:r>
            <a:r>
              <a:rPr lang="en-US" sz="1400" dirty="0" smtClean="0"/>
              <a:t> antibody did not precipitate TLR2 unless the macrophages were first</a:t>
            </a:r>
          </a:p>
          <a:p>
            <a:r>
              <a:rPr lang="en-US" sz="1400" dirty="0" smtClean="0"/>
              <a:t>incubated with LCM.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7584" y="377072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Conclusion:</a:t>
            </a:r>
            <a:endParaRPr lang="en-US" u="sng" dirty="0"/>
          </a:p>
        </p:txBody>
      </p:sp>
      <p:grpSp>
        <p:nvGrpSpPr>
          <p:cNvPr id="10" name="Group 9"/>
          <p:cNvGrpSpPr/>
          <p:nvPr/>
        </p:nvGrpSpPr>
        <p:grpSpPr>
          <a:xfrm>
            <a:off x="3026005" y="735291"/>
            <a:ext cx="1252394" cy="1121789"/>
            <a:chOff x="2790335" y="744717"/>
            <a:chExt cx="1252394" cy="1121789"/>
          </a:xfrm>
        </p:grpSpPr>
        <p:sp>
          <p:nvSpPr>
            <p:cNvPr id="6" name="Oval 5"/>
            <p:cNvSpPr/>
            <p:nvPr/>
          </p:nvSpPr>
          <p:spPr>
            <a:xfrm>
              <a:off x="2818614" y="744717"/>
              <a:ext cx="1216058" cy="112178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90335" y="1018095"/>
              <a:ext cx="1252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Tumor cells</a:t>
              </a:r>
              <a:endParaRPr lang="en-US" dirty="0"/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rot="10800000" flipV="1">
            <a:off x="2441542" y="4204354"/>
            <a:ext cx="452487" cy="2262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2969443" y="4666268"/>
            <a:ext cx="565609" cy="339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3940403" y="4703975"/>
            <a:ext cx="537328" cy="254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619133" y="4100660"/>
            <a:ext cx="527901" cy="282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3134413" y="2672498"/>
            <a:ext cx="1159497" cy="1885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42441" y="2498103"/>
            <a:ext cx="949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versican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800520" y="4289197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TNF-</a:t>
            </a:r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121897" y="4330045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TNF-</a:t>
            </a:r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122656" y="5140751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TNF-</a:t>
            </a:r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42648" y="5046482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TNF-</a:t>
            </a:r>
            <a:r>
              <a:rPr lang="el-GR" dirty="0" smtClean="0"/>
              <a:t>α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3016577" y="3261674"/>
            <a:ext cx="1439597" cy="1227056"/>
            <a:chOff x="3016577" y="3261674"/>
            <a:chExt cx="1439597" cy="1227056"/>
          </a:xfrm>
        </p:grpSpPr>
        <p:grpSp>
          <p:nvGrpSpPr>
            <p:cNvPr id="11" name="Group 10"/>
            <p:cNvGrpSpPr/>
            <p:nvPr/>
          </p:nvGrpSpPr>
          <p:grpSpPr>
            <a:xfrm>
              <a:off x="3046429" y="3480062"/>
              <a:ext cx="1409745" cy="1008668"/>
              <a:chOff x="2829614" y="2471394"/>
              <a:chExt cx="1409745" cy="1008668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2857893" y="2471394"/>
                <a:ext cx="1346462" cy="100866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829614" y="2744771"/>
                <a:ext cx="14097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Myeloid cells</a:t>
                </a:r>
                <a:endParaRPr lang="en-US" dirty="0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3016577" y="3337086"/>
              <a:ext cx="546755" cy="276999"/>
              <a:chOff x="2978869" y="3412502"/>
              <a:chExt cx="546755" cy="276999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3082564" y="3450210"/>
                <a:ext cx="329935" cy="19796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978869" y="3412502"/>
                <a:ext cx="54675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CD14</a:t>
                </a:r>
                <a:endParaRPr lang="en-US" sz="1200" dirty="0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3487917" y="3261674"/>
              <a:ext cx="631596" cy="276999"/>
              <a:chOff x="6202837" y="3091992"/>
              <a:chExt cx="631596" cy="276999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6268825" y="3110845"/>
                <a:ext cx="367645" cy="21681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202837" y="3091992"/>
                <a:ext cx="63159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TLR2</a:t>
                </a:r>
                <a:endParaRPr lang="en-US" sz="1200" dirty="0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3940403" y="3337089"/>
              <a:ext cx="486030" cy="276999"/>
              <a:chOff x="3968684" y="3327662"/>
              <a:chExt cx="486030" cy="276999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3968684" y="3327662"/>
                <a:ext cx="4860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TLR6</a:t>
                </a:r>
                <a:endParaRPr lang="en-US" sz="1200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4034672" y="3355942"/>
                <a:ext cx="348792" cy="20738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6" grpId="0"/>
      <p:bldP spid="27" grpId="0"/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2296" y="1064445"/>
            <a:ext cx="67731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err="1" smtClean="0"/>
              <a:t>Versican</a:t>
            </a:r>
            <a:r>
              <a:rPr lang="en-US" sz="1400" dirty="0" smtClean="0"/>
              <a:t> </a:t>
            </a:r>
            <a:r>
              <a:rPr lang="en-US" sz="1400" dirty="0" smtClean="0"/>
              <a:t>accumulates in tumor </a:t>
            </a:r>
            <a:r>
              <a:rPr lang="en-US" sz="1400" dirty="0" err="1" smtClean="0"/>
              <a:t>stroma</a:t>
            </a:r>
            <a:r>
              <a:rPr lang="en-US" sz="1400" dirty="0" smtClean="0"/>
              <a:t> </a:t>
            </a:r>
            <a:r>
              <a:rPr lang="en-US" sz="1400" dirty="0" smtClean="0"/>
              <a:t>and in </a:t>
            </a:r>
            <a:r>
              <a:rPr lang="en-US" sz="1400" dirty="0" smtClean="0"/>
              <a:t>cancer </a:t>
            </a:r>
            <a:r>
              <a:rPr lang="en-US" sz="1400" dirty="0" smtClean="0"/>
              <a:t>cells</a:t>
            </a:r>
          </a:p>
          <a:p>
            <a:pPr>
              <a:buFont typeface="Arial" pitchFamily="34" charset="0"/>
              <a:buChar char="•"/>
            </a:pPr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err="1" smtClean="0"/>
              <a:t>Versican</a:t>
            </a:r>
            <a:r>
              <a:rPr lang="en-US" sz="1400" dirty="0" smtClean="0"/>
              <a:t> or fragments thereof </a:t>
            </a:r>
            <a:r>
              <a:rPr lang="en-US" sz="1400" dirty="0" smtClean="0"/>
              <a:t>can enhance tumor </a:t>
            </a:r>
            <a:r>
              <a:rPr lang="en-US" sz="1400" dirty="0" smtClean="0"/>
              <a:t>cell migration, growth and angiogenesis, processes that are </a:t>
            </a:r>
            <a:r>
              <a:rPr lang="en-US" sz="1400" dirty="0" smtClean="0"/>
              <a:t>relevant to metastasis</a:t>
            </a:r>
          </a:p>
          <a:p>
            <a:pPr>
              <a:buFont typeface="Arial" pitchFamily="34" charset="0"/>
              <a:buChar char="•"/>
            </a:pPr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en-US" sz="1400" dirty="0" err="1" smtClean="0"/>
              <a:t>versican</a:t>
            </a:r>
            <a:r>
              <a:rPr lang="en-US" sz="1400" dirty="0" smtClean="0"/>
              <a:t> is highly </a:t>
            </a:r>
            <a:r>
              <a:rPr lang="en-US" sz="1400" dirty="0" smtClean="0"/>
              <a:t>expressed in non-small-cell lung cancer (NSCLC), especially in advanced disease with high recurrence </a:t>
            </a:r>
            <a:r>
              <a:rPr lang="en-US" sz="1400" dirty="0" smtClean="0"/>
              <a:t>rate </a:t>
            </a:r>
            <a:endParaRPr lang="en-US" sz="1400" dirty="0" smtClean="0"/>
          </a:p>
          <a:p>
            <a:pPr>
              <a:buFont typeface="Arial" pitchFamily="34" charset="0"/>
              <a:buChar char="•"/>
            </a:pPr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Increased </a:t>
            </a:r>
            <a:r>
              <a:rPr lang="en-US" sz="1400" dirty="0" err="1" smtClean="0"/>
              <a:t>versican</a:t>
            </a:r>
            <a:r>
              <a:rPr lang="en-US" sz="1400" dirty="0" smtClean="0"/>
              <a:t> expression is often observed in tumor growth in tissues such as breast, brain, ovary, gastrointestinal tract, prostate, and melanoma</a:t>
            </a:r>
          </a:p>
          <a:p>
            <a:pPr>
              <a:buFont typeface="Arial" pitchFamily="34" charset="0"/>
              <a:buChar char="•"/>
            </a:pPr>
            <a:endParaRPr lang="en-US" sz="1400" dirty="0" smtClean="0"/>
          </a:p>
          <a:p>
            <a:pPr>
              <a:buFont typeface="Arial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90800" y="28194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490194" y="546755"/>
            <a:ext cx="1569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Previous work: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5608" y="1097234"/>
            <a:ext cx="7645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Does </a:t>
            </a:r>
            <a:r>
              <a:rPr lang="en-US" dirty="0" err="1" smtClean="0"/>
              <a:t>versican</a:t>
            </a:r>
            <a:r>
              <a:rPr lang="en-US" dirty="0" smtClean="0"/>
              <a:t> act directly on TLR2 or through a </a:t>
            </a:r>
            <a:r>
              <a:rPr lang="en-US" dirty="0" err="1" smtClean="0"/>
              <a:t>ligand</a:t>
            </a:r>
            <a:r>
              <a:rPr lang="en-US" dirty="0" smtClean="0"/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2363" y="3205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3951" y="2780907"/>
            <a:ext cx="4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5608" y="2969444"/>
            <a:ext cx="695485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 </a:t>
            </a:r>
          </a:p>
          <a:p>
            <a:r>
              <a:rPr lang="en-US" sz="1600" dirty="0" smtClean="0"/>
              <a:t>Evidence:</a:t>
            </a:r>
          </a:p>
          <a:p>
            <a:r>
              <a:rPr lang="en-US" sz="1600" dirty="0" smtClean="0"/>
              <a:t> </a:t>
            </a:r>
          </a:p>
          <a:p>
            <a:r>
              <a:rPr lang="en-US" sz="1600" dirty="0" smtClean="0"/>
              <a:t>1. </a:t>
            </a:r>
            <a:r>
              <a:rPr lang="en-US" sz="1600" dirty="0" err="1" smtClean="0"/>
              <a:t>Versican</a:t>
            </a:r>
            <a:r>
              <a:rPr lang="en-US" sz="1600" dirty="0" smtClean="0"/>
              <a:t> can bind </a:t>
            </a:r>
            <a:r>
              <a:rPr lang="en-US" sz="1600" dirty="0" err="1" smtClean="0"/>
              <a:t>hyaluronan</a:t>
            </a:r>
            <a:endParaRPr lang="en-US" sz="1600" dirty="0" smtClean="0"/>
          </a:p>
          <a:p>
            <a:r>
              <a:rPr lang="en-US" sz="1600" dirty="0" smtClean="0"/>
              <a:t>2. </a:t>
            </a:r>
            <a:r>
              <a:rPr lang="en-US" sz="1600" dirty="0" err="1" smtClean="0"/>
              <a:t>Versican</a:t>
            </a:r>
            <a:r>
              <a:rPr lang="en-US" sz="1600" dirty="0" smtClean="0"/>
              <a:t> and </a:t>
            </a:r>
            <a:r>
              <a:rPr lang="en-US" sz="1600" dirty="0" err="1" smtClean="0"/>
              <a:t>hyaluronan</a:t>
            </a:r>
            <a:r>
              <a:rPr lang="en-US" sz="1600" dirty="0" smtClean="0"/>
              <a:t> are highly expressed in certain cancers (</a:t>
            </a:r>
            <a:r>
              <a:rPr lang="en-US" sz="1600" dirty="0" err="1" smtClean="0"/>
              <a:t>esp</a:t>
            </a:r>
            <a:r>
              <a:rPr lang="en-US" sz="1600" dirty="0" smtClean="0"/>
              <a:t> NSCLC)</a:t>
            </a:r>
          </a:p>
          <a:p>
            <a:r>
              <a:rPr lang="en-US" sz="1600" dirty="0" smtClean="0"/>
              <a:t>3. </a:t>
            </a:r>
            <a:r>
              <a:rPr lang="en-US" sz="1600" dirty="0" err="1" smtClean="0"/>
              <a:t>Hyaluronan</a:t>
            </a:r>
            <a:r>
              <a:rPr lang="en-US" sz="1600" dirty="0" smtClean="0"/>
              <a:t> fragments can activate macrophages through TLR2</a:t>
            </a:r>
          </a:p>
          <a:p>
            <a:r>
              <a:rPr lang="en-US" sz="1600" dirty="0" smtClean="0"/>
              <a:t>4. </a:t>
            </a:r>
            <a:r>
              <a:rPr lang="en-US" sz="1600" dirty="0" err="1" smtClean="0"/>
              <a:t>Hyaluronan</a:t>
            </a:r>
            <a:r>
              <a:rPr lang="en-US" sz="1600" dirty="0" smtClean="0"/>
              <a:t> accumulation has been linked to tumor progression and metastasis</a:t>
            </a:r>
          </a:p>
          <a:p>
            <a:r>
              <a:rPr lang="en-US" sz="1600" dirty="0" smtClean="0"/>
              <a:t>5. Enzyme </a:t>
            </a:r>
            <a:r>
              <a:rPr lang="en-US" sz="1600" dirty="0" err="1" smtClean="0"/>
              <a:t>hyaluronidase</a:t>
            </a:r>
            <a:r>
              <a:rPr lang="en-US" sz="1600" dirty="0" smtClean="0"/>
              <a:t> has been linked to metastasis</a:t>
            </a:r>
          </a:p>
          <a:p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97583" y="1451727"/>
            <a:ext cx="66718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 - </a:t>
            </a:r>
            <a:r>
              <a:rPr lang="en-US" sz="1600" dirty="0" err="1" smtClean="0"/>
              <a:t>Versican</a:t>
            </a:r>
            <a:r>
              <a:rPr lang="en-US" sz="1600" dirty="0" smtClean="0"/>
              <a:t> may act through </a:t>
            </a:r>
            <a:r>
              <a:rPr lang="en-US" sz="1600" dirty="0" err="1" smtClean="0"/>
              <a:t>hyaluronan</a:t>
            </a:r>
            <a:r>
              <a:rPr lang="en-US" sz="1600" dirty="0" smtClean="0"/>
              <a:t> (a polymer of </a:t>
            </a:r>
            <a:r>
              <a:rPr lang="en-US" sz="1600" dirty="0" err="1" smtClean="0"/>
              <a:t>glycosaminoglyan</a:t>
            </a:r>
            <a:r>
              <a:rPr lang="en-US" sz="1600" dirty="0" smtClean="0"/>
              <a:t> units) 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7901" y="876693"/>
            <a:ext cx="1438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Introduction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57242" y="1494098"/>
            <a:ext cx="79473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Distant site metastases are the leading cause of cancer mortality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Metastatic progression depends on </a:t>
            </a:r>
          </a:p>
          <a:p>
            <a:r>
              <a:rPr lang="en-US" dirty="0" smtClean="0"/>
              <a:t>	- </a:t>
            </a:r>
            <a:r>
              <a:rPr lang="en-US" dirty="0" smtClean="0"/>
              <a:t>genetic alterations within cancer cells (intrinsic)</a:t>
            </a:r>
          </a:p>
          <a:p>
            <a:r>
              <a:rPr lang="en-US" dirty="0" smtClean="0"/>
              <a:t>	- </a:t>
            </a:r>
            <a:r>
              <a:rPr lang="en-US" dirty="0" smtClean="0"/>
              <a:t>the inflammatory microenvironment of advanced tumors (extrinsic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9455" y="3565615"/>
            <a:ext cx="783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Aim</a:t>
            </a:r>
            <a:r>
              <a:rPr lang="en-US" dirty="0" smtClean="0"/>
              <a:t>: 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understand how cancer cells affect the inflammatory microenvironment</a:t>
            </a:r>
          </a:p>
          <a:p>
            <a:r>
              <a:rPr lang="en-US" dirty="0" smtClean="0"/>
              <a:t> </a:t>
            </a:r>
          </a:p>
          <a:p>
            <a:r>
              <a:rPr lang="en-US" b="1" u="sng" dirty="0" smtClean="0"/>
              <a:t>Strategy</a:t>
            </a:r>
            <a:r>
              <a:rPr lang="en-US" dirty="0" smtClean="0"/>
              <a:t>: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Conduct </a:t>
            </a:r>
            <a:r>
              <a:rPr lang="en-US" dirty="0" smtClean="0"/>
              <a:t>a biochemical screen for macrophage activating factors secreted by metastatic carcinomas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3973" y="2624580"/>
            <a:ext cx="647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- collected serum-free conditioned medium from 4 cancer cell lines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1227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Procedure: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0"/>
            <a:ext cx="51776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 - applied it to bone marrow-derived macrophages (BMDM) 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181600"/>
            <a:ext cx="701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- assayed for production of interleukin-1b (IL-1b), IL-6 and TNF-</a:t>
            </a:r>
            <a:r>
              <a:rPr lang="el-GR" sz="1600" dirty="0" smtClean="0"/>
              <a:t>α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6096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I. Examine whether cancer cells secrete factors that directly activate myeloid cells to produce tumor-promoting cytokines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53039" y="3146196"/>
            <a:ext cx="6553200" cy="1077218"/>
            <a:chOff x="609600" y="2514600"/>
            <a:chExt cx="6553200" cy="1139633"/>
          </a:xfrm>
        </p:grpSpPr>
        <p:sp>
          <p:nvSpPr>
            <p:cNvPr id="4" name="TextBox 3"/>
            <p:cNvSpPr txBox="1"/>
            <p:nvPr/>
          </p:nvSpPr>
          <p:spPr>
            <a:xfrm>
              <a:off x="609600" y="2514600"/>
              <a:ext cx="5993115" cy="11396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1. 1C1C7 	    – Liver cancer cell line (little or no metastatic activity)</a:t>
              </a:r>
            </a:p>
            <a:p>
              <a:r>
                <a:rPr lang="en-US" sz="1600" dirty="0" smtClean="0"/>
                <a:t>2. TrampC1    - prostate cancer cell line (little or no metastatic activity)</a:t>
              </a:r>
            </a:p>
            <a:p>
              <a:r>
                <a:rPr lang="en-US" sz="1600" dirty="0" smtClean="0"/>
                <a:t>3. 4T1 	    – metastatic breast carcinoma</a:t>
              </a:r>
            </a:p>
            <a:p>
              <a:r>
                <a:rPr lang="en-US" sz="1600" dirty="0" smtClean="0"/>
                <a:t>4. LLC 	    - Lewis lung carcinoma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9600" y="2514601"/>
              <a:ext cx="6553200" cy="10895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r="39336" b="68730"/>
          <a:stretch>
            <a:fillRect/>
          </a:stretch>
        </p:blipFill>
        <p:spPr bwMode="auto">
          <a:xfrm>
            <a:off x="372738" y="778977"/>
            <a:ext cx="3325009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4264388" y="5322473"/>
            <a:ext cx="48796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 smtClean="0"/>
              <a:t>Results</a:t>
            </a:r>
            <a:r>
              <a:rPr lang="en-US" sz="1400" dirty="0" smtClean="0"/>
              <a:t>: LCM induced expression of Il1b, Il6 and </a:t>
            </a:r>
            <a:r>
              <a:rPr lang="en-US" sz="1400" dirty="0" err="1" smtClean="0"/>
              <a:t>Tnf</a:t>
            </a:r>
            <a:r>
              <a:rPr lang="el-GR" sz="1400" dirty="0" smtClean="0"/>
              <a:t>α</a:t>
            </a:r>
            <a:r>
              <a:rPr lang="en-US" sz="1400" dirty="0" smtClean="0"/>
              <a:t> </a:t>
            </a:r>
            <a:r>
              <a:rPr lang="en-US" sz="1400" dirty="0" smtClean="0"/>
              <a:t>mRNAs. </a:t>
            </a:r>
            <a:endParaRPr lang="en-US" sz="1400" dirty="0" smtClean="0"/>
          </a:p>
          <a:p>
            <a:r>
              <a:rPr lang="en-US" sz="1400" dirty="0" smtClean="0"/>
              <a:t>SFM was inactive</a:t>
            </a:r>
            <a:endParaRPr lang="en-US" sz="14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 l="60664" b="68730"/>
          <a:stretch>
            <a:fillRect/>
          </a:stretch>
        </p:blipFill>
        <p:spPr bwMode="auto">
          <a:xfrm>
            <a:off x="1140920" y="3692589"/>
            <a:ext cx="2189181" cy="253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4309356" y="1872252"/>
            <a:ext cx="431616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Results</a:t>
            </a:r>
            <a:r>
              <a:rPr lang="en-US" sz="1400" dirty="0" smtClean="0"/>
              <a:t>: Conditioned medium from metastatic cells, especially LLC, induced higher amounts of IL-6 and TNF-a secretion than conditioned medium from non-metastatic cells</a:t>
            </a:r>
          </a:p>
          <a:p>
            <a:r>
              <a:rPr lang="en-US" sz="1400" dirty="0" smtClean="0"/>
              <a:t>(IL-1b secretion was undetectable)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336330" y="810705"/>
            <a:ext cx="42388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BMDM were cultured with SFM or SFM conditioned by mouse carcinoma cells (conditioned medium). Production of (IL-1b), IL-6 and TNF</a:t>
            </a:r>
            <a:r>
              <a:rPr lang="el-GR" sz="1400" dirty="0" smtClean="0"/>
              <a:t>α</a:t>
            </a:r>
            <a:r>
              <a:rPr lang="en-US" sz="1400" dirty="0" smtClean="0"/>
              <a:t> was measured.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251985" y="3951619"/>
            <a:ext cx="44206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BMDM were cultured with SFM or LLC conditioned medium (LCM).  </a:t>
            </a:r>
            <a:endParaRPr lang="en-US" sz="1400" dirty="0" smtClean="0"/>
          </a:p>
          <a:p>
            <a:r>
              <a:rPr lang="en-US" sz="1400" dirty="0" smtClean="0"/>
              <a:t>Cytokine </a:t>
            </a:r>
            <a:r>
              <a:rPr lang="en-US" sz="1400" dirty="0" smtClean="0"/>
              <a:t>mRNAs were measured.</a:t>
            </a:r>
            <a:endParaRPr lang="en-US" sz="1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3384223"/>
            <a:ext cx="92759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14277" y="1381462"/>
            <a:ext cx="2921354" cy="276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 t="30964" r="55216" b="39605"/>
          <a:stretch>
            <a:fillRect/>
          </a:stretch>
        </p:blipFill>
        <p:spPr bwMode="auto">
          <a:xfrm>
            <a:off x="727849" y="1430768"/>
            <a:ext cx="2790907" cy="272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936813" y="4539728"/>
            <a:ext cx="2914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 </a:t>
            </a:r>
            <a:r>
              <a:rPr lang="en-US" sz="1200" i="1" dirty="0" err="1" smtClean="0"/>
              <a:t>Tnf</a:t>
            </a:r>
            <a:r>
              <a:rPr lang="el-GR" sz="1200" i="1" dirty="0" smtClean="0"/>
              <a:t>α </a:t>
            </a:r>
            <a:r>
              <a:rPr lang="en-US" sz="1200" i="1" dirty="0" smtClean="0"/>
              <a:t>-/- </a:t>
            </a:r>
            <a:r>
              <a:rPr lang="en-US" sz="1200" dirty="0" smtClean="0"/>
              <a:t>mice exhibited markedly reduced mortality compared with WT mice after inoculation with 1x10</a:t>
            </a:r>
            <a:r>
              <a:rPr lang="en-US" sz="1200" baseline="30000" dirty="0" smtClean="0"/>
              <a:t>6</a:t>
            </a:r>
            <a:r>
              <a:rPr lang="en-US" sz="1200" dirty="0" smtClean="0"/>
              <a:t> LLC cells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51226" y="492078"/>
            <a:ext cx="6871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Tail vein injection of LLC into age and sex-matched </a:t>
            </a:r>
            <a:r>
              <a:rPr lang="en-US" sz="1400" dirty="0" err="1" smtClean="0"/>
              <a:t>Tnf</a:t>
            </a:r>
            <a:r>
              <a:rPr lang="el-GR" sz="1400" dirty="0" smtClean="0"/>
              <a:t>α</a:t>
            </a:r>
            <a:r>
              <a:rPr lang="en-US" sz="1400" dirty="0" smtClean="0"/>
              <a:t> -/- and Il6 </a:t>
            </a:r>
            <a:r>
              <a:rPr lang="en-US" sz="1400" dirty="0" smtClean="0"/>
              <a:t>-/- </a:t>
            </a:r>
            <a:r>
              <a:rPr lang="en-US" sz="1400" dirty="0" smtClean="0"/>
              <a:t>mice and WT controls.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70264" y="4509247"/>
            <a:ext cx="2737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Little difference in survival of Il6-/- and WT mice inoculated with 1x10</a:t>
            </a:r>
            <a:r>
              <a:rPr lang="en-US" sz="1200" baseline="30000" dirty="0" smtClean="0"/>
              <a:t>6</a:t>
            </a:r>
            <a:r>
              <a:rPr lang="en-US" sz="1200" dirty="0" smtClean="0"/>
              <a:t> LLC cells (Supplementary Fig. 1b).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171603" y="899650"/>
            <a:ext cx="3722145" cy="3108959"/>
            <a:chOff x="376517" y="1463039"/>
            <a:chExt cx="2485017" cy="222683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/>
            <a:srcRect l="43981" t="32251" r="9986" b="29673"/>
            <a:stretch>
              <a:fillRect/>
            </a:stretch>
          </p:blipFill>
          <p:spPr bwMode="auto">
            <a:xfrm>
              <a:off x="1011219" y="1463039"/>
              <a:ext cx="1850315" cy="2226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2"/>
            <a:srcRect l="28102" t="67323" r="48346" b="30102"/>
            <a:stretch>
              <a:fillRect/>
            </a:stretch>
          </p:blipFill>
          <p:spPr bwMode="auto">
            <a:xfrm>
              <a:off x="376517" y="3506993"/>
              <a:ext cx="946673" cy="150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2" name="TextBox 11"/>
          <p:cNvSpPr txBox="1"/>
          <p:nvPr/>
        </p:nvSpPr>
        <p:spPr>
          <a:xfrm>
            <a:off x="1904213" y="4343429"/>
            <a:ext cx="55429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Lungs of WT and </a:t>
            </a:r>
            <a:r>
              <a:rPr lang="en-US" sz="1400" i="1" dirty="0" err="1" smtClean="0"/>
              <a:t>Tnf</a:t>
            </a:r>
            <a:r>
              <a:rPr lang="el-GR" sz="1400" i="1" dirty="0" smtClean="0"/>
              <a:t>α</a:t>
            </a:r>
            <a:r>
              <a:rPr lang="en-US" sz="1400" i="1" dirty="0" smtClean="0"/>
              <a:t> -/- </a:t>
            </a:r>
            <a:r>
              <a:rPr lang="en-US" sz="1400" dirty="0" smtClean="0"/>
              <a:t>mice 47 days after LLC inoculation (2x10</a:t>
            </a:r>
            <a:r>
              <a:rPr lang="en-US" sz="1400" baseline="30000" dirty="0" smtClean="0"/>
              <a:t>5 </a:t>
            </a:r>
            <a:r>
              <a:rPr lang="en-US" sz="1400" dirty="0" smtClean="0"/>
              <a:t>cells)</a:t>
            </a:r>
          </a:p>
          <a:p>
            <a:r>
              <a:rPr lang="en-US" sz="1400" dirty="0" smtClean="0"/>
              <a:t>Tumor multiplicities are shown underneath (averages ± </a:t>
            </a:r>
            <a:r>
              <a:rPr lang="en-US" sz="1400" dirty="0" err="1" smtClean="0"/>
              <a:t>s.d</a:t>
            </a:r>
            <a:r>
              <a:rPr lang="en-US" sz="1400" dirty="0" smtClean="0"/>
              <a:t>, n=11, P&lt;0.001 by Student’s </a:t>
            </a:r>
            <a:r>
              <a:rPr lang="en-US" sz="1400" i="1" dirty="0" smtClean="0"/>
              <a:t>t</a:t>
            </a:r>
            <a:r>
              <a:rPr lang="en-US" sz="1400" dirty="0" smtClean="0"/>
              <a:t>-test)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0453" y="1996374"/>
            <a:ext cx="668831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Conditioned medium from metastatic cells, especially LLC, induced higher amounts of IL-6 and TNF-a </a:t>
            </a:r>
            <a:r>
              <a:rPr lang="en-US" dirty="0" smtClean="0"/>
              <a:t>secretion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TNF</a:t>
            </a:r>
            <a:r>
              <a:rPr lang="el-GR" i="1" dirty="0" smtClean="0"/>
              <a:t> α</a:t>
            </a:r>
            <a:r>
              <a:rPr lang="en-US" dirty="0" smtClean="0"/>
              <a:t> but not IL-6 is important for LLC metastasis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7840" y="1395166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Conclusion</a:t>
            </a:r>
            <a:r>
              <a:rPr lang="en-US" dirty="0" smtClean="0"/>
              <a:t>: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861" y="702833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II. Examined the involvement of TLR family members in sensing LCM components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4169" y="2848985"/>
            <a:ext cx="822180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Mice deficient in TLR2, TLR3, TLR4 or TLR9 or their adaptor proteins, Myd88 and TRIF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- isolated BMDM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 - cultured with SFM or LCM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 - measured production of IL-6 (a BMDM activation marker)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2729" y="2291379"/>
            <a:ext cx="1227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Procedure: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</TotalTime>
  <Words>1478</Words>
  <Application>Microsoft Office PowerPoint</Application>
  <PresentationFormat>On-screen Show (4:3)</PresentationFormat>
  <Paragraphs>173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University of Texas Health Science Center at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aphilips</dc:creator>
  <cp:lastModifiedBy>aphilips</cp:lastModifiedBy>
  <cp:revision>108</cp:revision>
  <dcterms:created xsi:type="dcterms:W3CDTF">2009-03-04T20:53:25Z</dcterms:created>
  <dcterms:modified xsi:type="dcterms:W3CDTF">2009-03-09T13:30:31Z</dcterms:modified>
</cp:coreProperties>
</file>