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52" r:id="rId1"/>
  </p:sldMasterIdLst>
  <p:sldIdLst>
    <p:sldId id="256" r:id="rId2"/>
    <p:sldId id="273" r:id="rId3"/>
    <p:sldId id="257" r:id="rId4"/>
    <p:sldId id="258" r:id="rId5"/>
    <p:sldId id="267" r:id="rId6"/>
    <p:sldId id="266" r:id="rId7"/>
    <p:sldId id="271" r:id="rId8"/>
    <p:sldId id="274" r:id="rId9"/>
    <p:sldId id="259" r:id="rId10"/>
    <p:sldId id="260" r:id="rId11"/>
    <p:sldId id="272" r:id="rId12"/>
    <p:sldId id="262" r:id="rId13"/>
    <p:sldId id="261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02" y="-1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21918-26CA-4987-9B21-471D410E272D}" type="datetimeFigureOut">
              <a:rPr lang="en-US" smtClean="0"/>
              <a:pPr/>
              <a:t>3/2/2009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FEB86-A867-4970-9747-C8C4461AD2E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76600" y="2590800"/>
            <a:ext cx="176695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b="1" dirty="0" smtClean="0"/>
              <a:t>Anne Philips</a:t>
            </a:r>
          </a:p>
          <a:p>
            <a:pPr algn="ctr"/>
            <a:r>
              <a:rPr lang="en-US" dirty="0" smtClean="0"/>
              <a:t>Lab Meeting</a:t>
            </a:r>
          </a:p>
          <a:p>
            <a:pPr algn="ctr"/>
            <a:r>
              <a:rPr lang="en-US" dirty="0" smtClean="0"/>
              <a:t>3-2-2009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" y="838200"/>
            <a:ext cx="11543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Materials: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533400" y="1447800"/>
            <a:ext cx="6858000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Mouse experiments: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ID8 cells (expressing luciferase gene)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C57BL/6 mice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dirty="0" smtClean="0"/>
              <a:t>Proteomics and gene expression profiling: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100 </a:t>
            </a:r>
            <a:r>
              <a:rPr lang="en-US" sz="1600" dirty="0"/>
              <a:t>ug protein for MS analysis</a:t>
            </a:r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1 </a:t>
            </a:r>
            <a:r>
              <a:rPr lang="en-US" sz="1600" dirty="0"/>
              <a:t>ug RNA for deep sequencing or microarray analysis (</a:t>
            </a:r>
            <a:r>
              <a:rPr lang="en-US" sz="1600" dirty="0" smtClean="0"/>
              <a:t>Ref 6)</a:t>
            </a:r>
          </a:p>
          <a:p>
            <a:r>
              <a:rPr lang="en-US" sz="1600" dirty="0" smtClean="0"/>
              <a:t> </a:t>
            </a:r>
            <a:endParaRPr lang="en-US" sz="1600" dirty="0"/>
          </a:p>
          <a:p>
            <a:r>
              <a:rPr lang="en-US" sz="1600" dirty="0"/>
              <a:t> </a:t>
            </a:r>
          </a:p>
          <a:p>
            <a:endParaRPr lang="en-US" sz="1600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219200"/>
            <a:ext cx="80010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600" b="1" dirty="0" smtClean="0"/>
              <a:t>C57BL/6 mice:</a:t>
            </a:r>
            <a:endParaRPr lang="en-US" sz="1600" dirty="0" smtClean="0"/>
          </a:p>
          <a:p>
            <a:pPr marL="342900" indent="-342900"/>
            <a:r>
              <a:rPr lang="en-US" sz="1600" dirty="0" smtClean="0"/>
              <a:t>1) Basal state: Macrophages will be harvested from wild type mice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r>
              <a:rPr lang="en-US" sz="1600" dirty="0" smtClean="0"/>
              <a:t>2) Inflammation model: Mice will be injected with thioglycollate and macrophages harvested after 4 days </a:t>
            </a:r>
          </a:p>
          <a:p>
            <a:endParaRPr lang="en-US" sz="1600" dirty="0" smtClean="0"/>
          </a:p>
          <a:p>
            <a:r>
              <a:rPr lang="en-US" sz="1600" dirty="0" smtClean="0"/>
              <a:t>3) Tumor model: Mice will be inoculated with ID8luc cells and allowed to develop a tumor burden.  Mice will be imaged weekly</a:t>
            </a:r>
          </a:p>
          <a:p>
            <a:endParaRPr lang="en-US" sz="1600" dirty="0" smtClean="0"/>
          </a:p>
          <a:p>
            <a:endParaRPr lang="en-US" sz="1600" dirty="0" smtClean="0"/>
          </a:p>
          <a:p>
            <a:endParaRPr lang="en-US" sz="1600" dirty="0" smtClean="0"/>
          </a:p>
          <a:p>
            <a:r>
              <a:rPr lang="en-US" sz="1600" b="1" dirty="0" smtClean="0"/>
              <a:t>Expected yield of peritoneal macrophages</a:t>
            </a:r>
            <a:r>
              <a:rPr lang="en-US" sz="1600" dirty="0" smtClean="0"/>
              <a:t>:</a:t>
            </a:r>
          </a:p>
          <a:p>
            <a:pPr marL="342900" indent="-342900"/>
            <a:r>
              <a:rPr lang="en-US" sz="1600" dirty="0" smtClean="0"/>
              <a:t>1) Basal peritoneal macrophages: ~ 3 x 10</a:t>
            </a:r>
            <a:r>
              <a:rPr lang="en-US" sz="1600" baseline="30000" dirty="0" smtClean="0"/>
              <a:t>6  </a:t>
            </a:r>
            <a:r>
              <a:rPr lang="en-US" sz="1600" dirty="0" smtClean="0"/>
              <a:t>cells containing approximately 50-70% macrophages per mouse</a:t>
            </a:r>
          </a:p>
          <a:p>
            <a:pPr marL="342900" indent="-342900">
              <a:buAutoNum type="arabicParenR"/>
            </a:pPr>
            <a:endParaRPr lang="en-US" sz="1600" dirty="0" smtClean="0"/>
          </a:p>
          <a:p>
            <a:r>
              <a:rPr lang="en-US" sz="1600" dirty="0" smtClean="0"/>
              <a:t>2) Thioglycollate </a:t>
            </a:r>
            <a:r>
              <a:rPr lang="en-US" sz="1600" dirty="0" err="1" smtClean="0"/>
              <a:t>elicitated</a:t>
            </a:r>
            <a:r>
              <a:rPr lang="en-US" sz="1600" dirty="0" smtClean="0"/>
              <a:t> macrophages: ~8-12 x 10</a:t>
            </a:r>
            <a:r>
              <a:rPr lang="en-US" sz="1600" baseline="30000" dirty="0" smtClean="0"/>
              <a:t>6</a:t>
            </a:r>
            <a:r>
              <a:rPr lang="en-US" sz="1600" dirty="0" smtClean="0"/>
              <a:t> cells containing approximately 70% macrophages 4 days after IP injection</a:t>
            </a:r>
          </a:p>
          <a:p>
            <a:endParaRPr lang="en-US" sz="1600" dirty="0" smtClean="0"/>
          </a:p>
          <a:p>
            <a:r>
              <a:rPr lang="en-US" sz="1600" dirty="0" smtClean="0"/>
              <a:t>3) ID8 induced macrophages: ~3-5 x 10</a:t>
            </a:r>
            <a:r>
              <a:rPr lang="en-US" sz="1600" baseline="30000" dirty="0" smtClean="0"/>
              <a:t>6</a:t>
            </a:r>
            <a:r>
              <a:rPr lang="en-US" sz="1600" dirty="0" smtClean="0"/>
              <a:t> cells containing (?) % macrophages 8 weeks after IP injection </a:t>
            </a:r>
          </a:p>
          <a:p>
            <a:endParaRPr lang="en-US" sz="1600" dirty="0" smtClean="0"/>
          </a:p>
        </p:txBody>
      </p:sp>
      <p:sp>
        <p:nvSpPr>
          <p:cNvPr id="3" name="TextBox 2"/>
          <p:cNvSpPr txBox="1"/>
          <p:nvPr/>
        </p:nvSpPr>
        <p:spPr>
          <a:xfrm>
            <a:off x="304800" y="533400"/>
            <a:ext cx="17798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Animal protocol:</a:t>
            </a:r>
            <a:endParaRPr lang="en-US" b="1" u="sng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743200" y="1219200"/>
            <a:ext cx="16792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u="sng" dirty="0" smtClean="0"/>
              <a:t>RAW264.7 cells </a:t>
            </a:r>
            <a:endParaRPr lang="en-US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81000" y="1600200"/>
            <a:ext cx="73914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/>
              <a:t>(BALB/c mouse macrophage cell line established from a tumor induced by Abelson </a:t>
            </a:r>
            <a:r>
              <a:rPr lang="en-US" sz="1600" dirty="0" err="1" smtClean="0"/>
              <a:t>murine</a:t>
            </a:r>
            <a:r>
              <a:rPr lang="en-US" sz="1600" dirty="0" smtClean="0"/>
              <a:t> leukemia virus. </a:t>
            </a:r>
            <a:endParaRPr lang="en-US" sz="1600" dirty="0"/>
          </a:p>
        </p:txBody>
      </p:sp>
      <p:sp>
        <p:nvSpPr>
          <p:cNvPr id="4" name="TextBox 3"/>
          <p:cNvSpPr txBox="1"/>
          <p:nvPr/>
        </p:nvSpPr>
        <p:spPr>
          <a:xfrm>
            <a:off x="914400" y="4419600"/>
            <a:ext cx="59296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2. Characterize </a:t>
            </a:r>
            <a:r>
              <a:rPr lang="en-US" dirty="0" err="1" smtClean="0"/>
              <a:t>phosphoproteins</a:t>
            </a:r>
            <a:r>
              <a:rPr lang="en-US" dirty="0" smtClean="0"/>
              <a:t> from  </a:t>
            </a:r>
            <a:r>
              <a:rPr lang="en-US" dirty="0" err="1" smtClean="0"/>
              <a:t>ligand</a:t>
            </a:r>
            <a:r>
              <a:rPr lang="en-US" dirty="0" smtClean="0"/>
              <a:t>-stimulated cells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914400" y="3352800"/>
            <a:ext cx="7035003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1. Isolate total protein and RNA from cells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mass spectrometry to profile and quantify proteins </a:t>
            </a:r>
          </a:p>
          <a:p>
            <a:pPr lvl="1">
              <a:buFont typeface="Arial" pitchFamily="34" charset="0"/>
              <a:buChar char="•"/>
            </a:pPr>
            <a:r>
              <a:rPr lang="en-US" dirty="0" smtClean="0"/>
              <a:t>Deep sequencing based expression analysis to characterize mRNA </a:t>
            </a:r>
          </a:p>
          <a:p>
            <a:endParaRPr lang="en-US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304800" y="609600"/>
            <a:ext cx="14471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SHORT TERM</a:t>
            </a:r>
            <a:endParaRPr lang="en-US" b="1" u="sng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2743200"/>
            <a:ext cx="76205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RAW 264.7 cells will be used to optimize protocols and experimental conditions</a:t>
            </a:r>
            <a:endParaRPr 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762000"/>
            <a:ext cx="465896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Lentiviral transfection of ID8 cells with luciferase gene</a:t>
            </a:r>
            <a:endParaRPr lang="en-US" sz="1600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04800" y="1381780"/>
            <a:ext cx="5410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Modified lentiviral vector pHR-SIN-CSGW dlNotI (from Dr. Y. Ikeda, Mayo Clinic, Rochester, MN) digested with BamHI-Not I to remove GFP.  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81000" y="3886200"/>
            <a:ext cx="72390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3. Lentivirus particles generated by triplicate cotransient transfection of 293T cells (3 x 10</a:t>
            </a:r>
            <a:r>
              <a:rPr lang="en-US" sz="1400" baseline="30000" dirty="0" smtClean="0"/>
              <a:t>6</a:t>
            </a:r>
            <a:r>
              <a:rPr lang="en-US" sz="1400" dirty="0" smtClean="0"/>
              <a:t>) with: </a:t>
            </a:r>
          </a:p>
          <a:p>
            <a:r>
              <a:rPr lang="en-US" sz="1400" dirty="0" smtClean="0"/>
              <a:t>a) Plasmid encoding the VSV-G envelope *</a:t>
            </a:r>
          </a:p>
          <a:p>
            <a:r>
              <a:rPr lang="en-US" sz="1400" dirty="0" smtClean="0"/>
              <a:t>b) plasmid encoding gag-pol genes *</a:t>
            </a:r>
          </a:p>
          <a:p>
            <a:r>
              <a:rPr lang="en-US" sz="1400" dirty="0" smtClean="0"/>
              <a:t>c) pHRSINCSLuc+W</a:t>
            </a:r>
          </a:p>
          <a:p>
            <a:r>
              <a:rPr lang="en-US" sz="1400" dirty="0" smtClean="0"/>
              <a:t>by the calcium phosphate precipitation method.</a:t>
            </a:r>
          </a:p>
          <a:p>
            <a:endParaRPr lang="en-US" sz="1400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5410200"/>
            <a:ext cx="41398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4.  ID8 cells will be </a:t>
            </a:r>
            <a:r>
              <a:rPr lang="en-US" sz="1400" dirty="0" err="1" smtClean="0"/>
              <a:t>transfected</a:t>
            </a:r>
            <a:r>
              <a:rPr lang="en-US" sz="1400" dirty="0" smtClean="0"/>
              <a:t> with lentiviral particles </a:t>
            </a:r>
            <a:endParaRPr lang="en-US" sz="1400" dirty="0"/>
          </a:p>
        </p:txBody>
      </p:sp>
      <p:grpSp>
        <p:nvGrpSpPr>
          <p:cNvPr id="10" name="Group 9"/>
          <p:cNvGrpSpPr/>
          <p:nvPr/>
        </p:nvGrpSpPr>
        <p:grpSpPr>
          <a:xfrm>
            <a:off x="304800" y="1576387"/>
            <a:ext cx="8262937" cy="2157413"/>
            <a:chOff x="304800" y="1828800"/>
            <a:chExt cx="8262937" cy="2157413"/>
          </a:xfrm>
        </p:grpSpPr>
        <p:pic>
          <p:nvPicPr>
            <p:cNvPr id="5" name="Picture 4"/>
            <p:cNvPicPr/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5638800" y="1828800"/>
              <a:ext cx="2928937" cy="2157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  <p:sp>
          <p:nvSpPr>
            <p:cNvPr id="9" name="TextBox 8"/>
            <p:cNvSpPr txBox="1"/>
            <p:nvPr/>
          </p:nvSpPr>
          <p:spPr>
            <a:xfrm>
              <a:off x="304800" y="2743200"/>
              <a:ext cx="4419600" cy="95410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1400" dirty="0" smtClean="0"/>
                <a:t>2. Inserted Luc+ gene removed from pGL3-Basic (Promega) by restriction with Bgl II-Eag I, forming the vector pHRSINCSLuc+W.</a:t>
              </a:r>
            </a:p>
            <a:p>
              <a:r>
                <a:rPr lang="en-US" sz="1400" dirty="0" smtClean="0"/>
                <a:t> </a:t>
              </a:r>
              <a:endParaRPr lang="en-US" sz="1400" dirty="0"/>
            </a:p>
          </p:txBody>
        </p:sp>
      </p:grp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81000" y="1371600"/>
            <a:ext cx="5867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1. “Macrophages: obligate partners for tumor cell migration, invasion, and metastasis.” </a:t>
            </a:r>
            <a:r>
              <a:rPr lang="en-US" sz="1400" dirty="0" err="1" smtClean="0"/>
              <a:t>Condeelis</a:t>
            </a:r>
            <a:r>
              <a:rPr lang="en-US" sz="1400" dirty="0" smtClean="0"/>
              <a:t> J, Pollard JW, Cell 2006, 124:263–266</a:t>
            </a:r>
            <a:endParaRPr 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5029200"/>
            <a:ext cx="6705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6.“Deep </a:t>
            </a:r>
            <a:r>
              <a:rPr lang="en-US" sz="1400" dirty="0" err="1" smtClean="0"/>
              <a:t>seq</a:t>
            </a:r>
            <a:r>
              <a:rPr lang="en-US" sz="1400" dirty="0" smtClean="0"/>
              <a:t>-based expression analysis shows major advances in robustness, resolution and inter-lab portability over five microarray platforms” ‘t </a:t>
            </a:r>
            <a:r>
              <a:rPr lang="en-US" sz="1400" dirty="0" err="1" smtClean="0"/>
              <a:t>Hoen</a:t>
            </a:r>
            <a:r>
              <a:rPr lang="en-US" sz="1400" dirty="0" smtClean="0"/>
              <a:t>, et. al. Nucleic Acids Res. 2008. Vol. 36, No. 21</a:t>
            </a:r>
            <a:endParaRPr lang="en-US" sz="1400" dirty="0"/>
          </a:p>
        </p:txBody>
      </p:sp>
      <p:sp>
        <p:nvSpPr>
          <p:cNvPr id="6" name="TextBox 5"/>
          <p:cNvSpPr txBox="1"/>
          <p:nvPr/>
        </p:nvSpPr>
        <p:spPr>
          <a:xfrm>
            <a:off x="381000" y="1991380"/>
            <a:ext cx="734213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2. “Contribution of protein fractionation to depth of analysis of the serum and plasma proteomes”</a:t>
            </a:r>
          </a:p>
          <a:p>
            <a:r>
              <a:rPr lang="en-US" sz="1400" dirty="0" smtClean="0"/>
              <a:t>Victor </a:t>
            </a:r>
            <a:r>
              <a:rPr lang="en-US" sz="1400" dirty="0" err="1" smtClean="0"/>
              <a:t>Faca</a:t>
            </a:r>
            <a:r>
              <a:rPr lang="en-US" sz="1400" dirty="0" smtClean="0"/>
              <a:t>, et al.  Journal of Proteome Research 2007, 6. 3558-3565</a:t>
            </a:r>
            <a:endParaRPr lang="en-US" sz="1400" dirty="0"/>
          </a:p>
        </p:txBody>
      </p:sp>
      <p:sp>
        <p:nvSpPr>
          <p:cNvPr id="7" name="TextBox 6"/>
          <p:cNvSpPr txBox="1"/>
          <p:nvPr/>
        </p:nvSpPr>
        <p:spPr>
          <a:xfrm>
            <a:off x="381000" y="762000"/>
            <a:ext cx="129509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References:</a:t>
            </a:r>
            <a:endParaRPr lang="en-US" b="1" u="sng" dirty="0"/>
          </a:p>
        </p:txBody>
      </p:sp>
      <p:sp>
        <p:nvSpPr>
          <p:cNvPr id="8" name="TextBox 7"/>
          <p:cNvSpPr txBox="1"/>
          <p:nvPr/>
        </p:nvSpPr>
        <p:spPr>
          <a:xfrm>
            <a:off x="381000" y="3276600"/>
            <a:ext cx="69342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4. “Identification of novel alternative splice </a:t>
            </a:r>
            <a:r>
              <a:rPr lang="en-US" sz="1400" dirty="0" err="1" smtClean="0"/>
              <a:t>isoforms</a:t>
            </a:r>
            <a:r>
              <a:rPr lang="en-US" sz="1400" dirty="0" smtClean="0"/>
              <a:t> of circulating proteins in a mouse model of human pancreatic cancer”</a:t>
            </a:r>
          </a:p>
          <a:p>
            <a:r>
              <a:rPr lang="en-US" sz="1400" dirty="0" err="1" smtClean="0"/>
              <a:t>Menon</a:t>
            </a:r>
            <a:r>
              <a:rPr lang="en-US" sz="1400" dirty="0" smtClean="0"/>
              <a:t>, R , et.al. Cancer Res 2009;69: (1). 300-309</a:t>
            </a:r>
          </a:p>
          <a:p>
            <a:r>
              <a:rPr lang="en-US" sz="1400" dirty="0" smtClean="0"/>
              <a:t>  </a:t>
            </a:r>
          </a:p>
          <a:p>
            <a:r>
              <a:rPr lang="en-US" sz="1400" dirty="0" smtClean="0"/>
              <a:t>5. “High- density gene expression analysis of tumor associated macrophages from mouse mammary tumors”</a:t>
            </a:r>
          </a:p>
          <a:p>
            <a:r>
              <a:rPr lang="en-US" sz="1400" dirty="0" err="1" smtClean="0"/>
              <a:t>Ojalvo</a:t>
            </a:r>
            <a:r>
              <a:rPr lang="en-US" sz="1400" dirty="0" smtClean="0"/>
              <a:t>, L., et.al.  The American journal of Pathology, 2009 . </a:t>
            </a:r>
            <a:r>
              <a:rPr lang="en-US" sz="1400" dirty="0" err="1" smtClean="0"/>
              <a:t>Vol</a:t>
            </a:r>
            <a:r>
              <a:rPr lang="en-US" sz="1400" dirty="0" smtClean="0"/>
              <a:t> 174, No.3, 1048-1064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81000" y="2590800"/>
            <a:ext cx="61529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3. </a:t>
            </a:r>
            <a:r>
              <a:rPr lang="en-US" sz="1400" dirty="0" smtClean="0"/>
              <a:t>“</a:t>
            </a:r>
            <a:r>
              <a:rPr lang="en-US" sz="1400" dirty="0" smtClean="0"/>
              <a:t>Highly </a:t>
            </a:r>
            <a:r>
              <a:rPr lang="en-US" sz="1400" dirty="0" smtClean="0"/>
              <a:t>selective enrichment of </a:t>
            </a:r>
            <a:r>
              <a:rPr lang="en-US" sz="1400" dirty="0" err="1" smtClean="0"/>
              <a:t>phoshorylated</a:t>
            </a:r>
            <a:r>
              <a:rPr lang="en-US" sz="1400" dirty="0" smtClean="0"/>
              <a:t> peptides using titanium dioxide”</a:t>
            </a:r>
          </a:p>
          <a:p>
            <a:r>
              <a:rPr lang="en-US" sz="1400" dirty="0" err="1" smtClean="0"/>
              <a:t>Thingholm</a:t>
            </a:r>
            <a:r>
              <a:rPr lang="en-US" sz="1400" dirty="0" smtClean="0"/>
              <a:t>, T. et. al. Nature protocols. 2006. </a:t>
            </a:r>
            <a:r>
              <a:rPr lang="en-US" sz="1400" dirty="0" err="1" smtClean="0"/>
              <a:t>Vol</a:t>
            </a:r>
            <a:r>
              <a:rPr lang="en-US" sz="1400" dirty="0" smtClean="0"/>
              <a:t> 1. No 4. 1929-1935</a:t>
            </a:r>
            <a:endParaRPr lang="en-US" sz="14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0" y="1524000"/>
            <a:ext cx="19075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PROJECT OUTLINE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3276600" y="2209800"/>
            <a:ext cx="7232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I. Aim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3276600" y="2667000"/>
            <a:ext cx="152105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II. Background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276600" y="3745468"/>
            <a:ext cx="141904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IV. Long term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3276600" y="4724400"/>
            <a:ext cx="15559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VI. Short term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76600" y="3212068"/>
            <a:ext cx="12380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III. Strategy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3276600" y="4267200"/>
            <a:ext cx="22522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V. Materials/protocols</a:t>
            </a: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685800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AIM</a:t>
            </a:r>
            <a:endParaRPr lang="en-US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609600" y="1295400"/>
            <a:ext cx="6858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Study the </a:t>
            </a:r>
            <a:r>
              <a:rPr lang="en-US" dirty="0"/>
              <a:t>role of macrophages in a mouse model for ovarian cancer. 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066800" y="1905000"/>
            <a:ext cx="739140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characterizing </a:t>
            </a:r>
            <a:r>
              <a:rPr lang="en-US" dirty="0"/>
              <a:t>the changes at the </a:t>
            </a:r>
            <a:r>
              <a:rPr lang="en-US" dirty="0" smtClean="0"/>
              <a:t>mRNA and protein </a:t>
            </a:r>
            <a:r>
              <a:rPr lang="en-US" dirty="0"/>
              <a:t>level </a:t>
            </a:r>
            <a:r>
              <a:rPr lang="en-US" dirty="0" smtClean="0"/>
              <a:t>that </a:t>
            </a:r>
            <a:r>
              <a:rPr lang="en-US" dirty="0"/>
              <a:t>occur </a:t>
            </a:r>
            <a:r>
              <a:rPr lang="en-US" dirty="0" smtClean="0"/>
              <a:t>in tumor associated macrophages (ID8 model) </a:t>
            </a:r>
          </a:p>
          <a:p>
            <a:pPr>
              <a:buFontTx/>
              <a:buChar char="-"/>
            </a:pPr>
            <a:endParaRPr lang="en-US" dirty="0" smtClean="0"/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compare to proteins expressed in macrophages </a:t>
            </a:r>
            <a:r>
              <a:rPr lang="en-US" dirty="0"/>
              <a:t>present in peritoneal fluid under </a:t>
            </a:r>
            <a:r>
              <a:rPr lang="en-US" dirty="0" smtClean="0"/>
              <a:t>basal conditions and in </a:t>
            </a:r>
            <a:r>
              <a:rPr lang="en-US" dirty="0"/>
              <a:t>inflammation (</a:t>
            </a:r>
            <a:r>
              <a:rPr lang="en-US" dirty="0" smtClean="0"/>
              <a:t>thioglycollate) model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81000" y="381000"/>
            <a:ext cx="131677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Background</a:t>
            </a:r>
            <a:endParaRPr lang="en-US" b="1" u="sng" dirty="0"/>
          </a:p>
        </p:txBody>
      </p:sp>
      <p:sp>
        <p:nvSpPr>
          <p:cNvPr id="4" name="TextBox 3"/>
          <p:cNvSpPr txBox="1"/>
          <p:nvPr/>
        </p:nvSpPr>
        <p:spPr>
          <a:xfrm>
            <a:off x="838200" y="2557046"/>
            <a:ext cx="678180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Macrophages are present in </a:t>
            </a:r>
            <a:r>
              <a:rPr lang="en-US" sz="1600" dirty="0"/>
              <a:t>the tumor </a:t>
            </a:r>
            <a:r>
              <a:rPr lang="en-US" sz="1600" dirty="0" smtClean="0"/>
              <a:t>microenvironment</a:t>
            </a:r>
            <a:endParaRPr lang="en-US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838200" y="5206425"/>
            <a:ext cx="7543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in many human cancers, a high density of tumor associated macrophages (TAMs) correlates with poor prognosis</a:t>
            </a:r>
            <a:endParaRPr lang="en-US" sz="1600" dirty="0"/>
          </a:p>
        </p:txBody>
      </p:sp>
      <p:sp>
        <p:nvSpPr>
          <p:cNvPr id="9" name="TextBox 8"/>
          <p:cNvSpPr txBox="1"/>
          <p:nvPr/>
        </p:nvSpPr>
        <p:spPr>
          <a:xfrm>
            <a:off x="381000" y="990600"/>
            <a:ext cx="77724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“Macrophages: Obligate Partners for Tumor Cell Migration, Invasion, and Metastasis”</a:t>
            </a:r>
          </a:p>
          <a:p>
            <a:r>
              <a:rPr lang="en-US" i="1" dirty="0" smtClean="0"/>
              <a:t>John </a:t>
            </a:r>
            <a:r>
              <a:rPr lang="en-US" i="1" dirty="0" err="1" smtClean="0"/>
              <a:t>Condeelis</a:t>
            </a:r>
            <a:r>
              <a:rPr lang="en-US" i="1" dirty="0" smtClean="0"/>
              <a:t> and Jeffrey W. Pollard. Cell 124, January 27, 2006</a:t>
            </a:r>
            <a:endParaRPr lang="en-US" i="1" dirty="0"/>
          </a:p>
        </p:txBody>
      </p:sp>
      <p:sp>
        <p:nvSpPr>
          <p:cNvPr id="10" name="TextBox 9"/>
          <p:cNvSpPr txBox="1"/>
          <p:nvPr/>
        </p:nvSpPr>
        <p:spPr>
          <a:xfrm>
            <a:off x="838201" y="4215825"/>
            <a:ext cx="76962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Macrophages within the tumor microenvironment facilitate angiogenesis and extracellular matrix breakdown and remodeling and promote tumor cell motility</a:t>
            </a:r>
            <a:endParaRPr lang="en-US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838200" y="3301425"/>
            <a:ext cx="6324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1600" dirty="0" smtClean="0"/>
              <a:t> factors produced by macrophages can contribute to both tumor growth and antitumor immune activities</a:t>
            </a:r>
            <a:endParaRPr lang="en-US" sz="16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04800" y="762000"/>
            <a:ext cx="4325050" cy="556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4724400" y="2057400"/>
            <a:ext cx="40386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Figure 1. Tumor Cells Co-opt Macrophage Functions</a:t>
            </a:r>
          </a:p>
          <a:p>
            <a:r>
              <a:rPr lang="en-US" sz="1200" dirty="0" smtClean="0"/>
              <a:t>Macrophages aid in the invasion of epithelial cells during morphogenesis (left) and are co-opted by tumor cells during metastasis (right). </a:t>
            </a:r>
            <a:r>
              <a:rPr lang="en-US" sz="1200" dirty="0" err="1" smtClean="0"/>
              <a:t>Multiphoton</a:t>
            </a:r>
            <a:r>
              <a:rPr lang="en-US" sz="1200" dirty="0" smtClean="0"/>
              <a:t> image at the bottom left: epithelial cells (blue) of a terminal end bud in a mouse mammary gland during normal glandular development.</a:t>
            </a:r>
          </a:p>
          <a:p>
            <a:r>
              <a:rPr lang="en-US" sz="1200" dirty="0" smtClean="0"/>
              <a:t>The bud is surrounded by macrophages (red) that precede the invasion of the fat pad by the epithelial cells. </a:t>
            </a:r>
            <a:r>
              <a:rPr lang="en-US" sz="1200" dirty="0" err="1" smtClean="0"/>
              <a:t>Multiphoton</a:t>
            </a:r>
            <a:r>
              <a:rPr lang="en-US" sz="1200" dirty="0" smtClean="0"/>
              <a:t> image at the bottom right: tumor-associated macrophages (red) and tumor cells (green) at an invasive edge in a mouse mammary tumor. Adapted from Wyckoff et al.</a:t>
            </a:r>
          </a:p>
          <a:p>
            <a:r>
              <a:rPr lang="da-DK" sz="1200" dirty="0" smtClean="0"/>
              <a:t>(2004) and Lin et al. (2002).</a:t>
            </a:r>
            <a:endParaRPr lang="en-US" sz="12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500" y="552450"/>
            <a:ext cx="4152900" cy="4180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3" name="TextBox 2"/>
          <p:cNvSpPr txBox="1"/>
          <p:nvPr/>
        </p:nvSpPr>
        <p:spPr>
          <a:xfrm>
            <a:off x="1447800" y="5029200"/>
            <a:ext cx="4773743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b="1" dirty="0" smtClean="0"/>
              <a:t>Figure 2. Six Traits for Malignancy Promoted by Macrophages</a:t>
            </a:r>
          </a:p>
          <a:p>
            <a:r>
              <a:rPr lang="en-US" sz="1200" dirty="0" smtClean="0"/>
              <a:t>Tumors direct macrophages to adopt a </a:t>
            </a:r>
            <a:r>
              <a:rPr lang="en-US" sz="1200" dirty="0" err="1" smtClean="0"/>
              <a:t>trophic</a:t>
            </a:r>
            <a:r>
              <a:rPr lang="en-US" sz="1200" dirty="0" smtClean="0"/>
              <a:t> role that facilitates six</a:t>
            </a:r>
          </a:p>
          <a:p>
            <a:r>
              <a:rPr lang="en-US" sz="1200" dirty="0" smtClean="0"/>
              <a:t>traits that are extrinsic to the intrinsic genetic changes of tumor cells. The</a:t>
            </a:r>
          </a:p>
          <a:p>
            <a:r>
              <a:rPr lang="en-US" sz="1200" dirty="0" smtClean="0"/>
              <a:t>wheel (in deference to </a:t>
            </a:r>
            <a:r>
              <a:rPr lang="en-US" sz="1200" dirty="0" err="1" smtClean="0"/>
              <a:t>Hanahan</a:t>
            </a:r>
            <a:r>
              <a:rPr lang="en-US" sz="1200" dirty="0" smtClean="0"/>
              <a:t> and Weinberg, 2000) can turn in either</a:t>
            </a:r>
          </a:p>
          <a:p>
            <a:r>
              <a:rPr lang="en-US" sz="1200" dirty="0" smtClean="0"/>
              <a:t>direction, allowing macrophages to contribute to invasion, </a:t>
            </a:r>
            <a:r>
              <a:rPr lang="en-US" sz="1200" dirty="0" err="1" smtClean="0"/>
              <a:t>intravasation</a:t>
            </a:r>
            <a:r>
              <a:rPr lang="en-US" sz="1200" dirty="0" smtClean="0"/>
              <a:t>,</a:t>
            </a:r>
          </a:p>
          <a:p>
            <a:r>
              <a:rPr lang="en-US" sz="1200" dirty="0" smtClean="0"/>
              <a:t>angiogenesis, and </a:t>
            </a:r>
            <a:r>
              <a:rPr lang="en-US" sz="1200" dirty="0" err="1" smtClean="0"/>
              <a:t>extravasation</a:t>
            </a:r>
            <a:r>
              <a:rPr lang="en-US" sz="1200" dirty="0" smtClean="0"/>
              <a:t> equally. The image in the center is a</a:t>
            </a:r>
          </a:p>
          <a:p>
            <a:r>
              <a:rPr lang="en-US" sz="1200" dirty="0" err="1" smtClean="0"/>
              <a:t>multiphoton</a:t>
            </a:r>
            <a:r>
              <a:rPr lang="en-US" sz="1200" dirty="0" smtClean="0"/>
              <a:t> micrograph of a mammary tumor (green) and associated</a:t>
            </a:r>
          </a:p>
          <a:p>
            <a:r>
              <a:rPr lang="en-US" sz="1200" dirty="0" smtClean="0"/>
              <a:t>macrophages (red) in a living mouse.</a:t>
            </a:r>
            <a:endParaRPr lang="en-US" sz="12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33400" y="914400"/>
            <a:ext cx="34241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Useful properties of macrophages: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990600" y="1611868"/>
            <a:ext cx="70714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do not harbor malignant mutations and therefore have a stable genome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990600" y="2678668"/>
            <a:ext cx="43053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much less likely to develop drug resistance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990600" y="3620869"/>
            <a:ext cx="75438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develop anticancer therapies by targeting signaling pathways that allow macrophages to contribute to tumor progression, invasion and metastasis  </a:t>
            </a:r>
            <a:endParaRPr lang="en-US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43000" y="1524000"/>
            <a:ext cx="7588680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buFontTx/>
              <a:buChar char="-"/>
            </a:pPr>
            <a:r>
              <a:rPr lang="en-US" dirty="0" smtClean="0"/>
              <a:t> study gene expression in TAMs</a:t>
            </a:r>
          </a:p>
          <a:p>
            <a:r>
              <a:rPr lang="en-US" dirty="0" smtClean="0"/>
              <a:t> </a:t>
            </a:r>
          </a:p>
          <a:p>
            <a:pPr>
              <a:buFontTx/>
              <a:buChar char="-"/>
            </a:pPr>
            <a:r>
              <a:rPr lang="en-US" dirty="0" smtClean="0"/>
              <a:t> compare to basal macrophages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evaluate which proteins are up- / down- regulated in TAMs</a:t>
            </a:r>
          </a:p>
          <a:p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over-express or knock-down proteins in ID8 cells – follow tumor progression</a:t>
            </a:r>
          </a:p>
          <a:p>
            <a:pPr>
              <a:buFontTx/>
              <a:buChar char="-"/>
            </a:pPr>
            <a:endParaRPr lang="en-US" dirty="0" smtClean="0"/>
          </a:p>
          <a:p>
            <a:pPr>
              <a:buFontTx/>
              <a:buChar char="-"/>
            </a:pPr>
            <a:r>
              <a:rPr lang="en-US" dirty="0" smtClean="0"/>
              <a:t> over-express or knock-down proteins in BMDM – adoptively transfer into mice</a:t>
            </a:r>
          </a:p>
          <a:p>
            <a:r>
              <a:rPr lang="en-US" dirty="0" smtClean="0"/>
              <a:t>and evaluate tumor formation and progression</a:t>
            </a:r>
          </a:p>
          <a:p>
            <a:endParaRPr lang="en-US" dirty="0" smtClean="0"/>
          </a:p>
        </p:txBody>
      </p:sp>
      <p:sp>
        <p:nvSpPr>
          <p:cNvPr id="4" name="TextBox 3"/>
          <p:cNvSpPr txBox="1"/>
          <p:nvPr/>
        </p:nvSpPr>
        <p:spPr>
          <a:xfrm>
            <a:off x="685800" y="609600"/>
            <a:ext cx="103707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Strategy:</a:t>
            </a:r>
          </a:p>
          <a:p>
            <a:endParaRPr lang="en-US" b="1" u="sng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04800" y="533400"/>
            <a:ext cx="13108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u="sng" dirty="0" smtClean="0"/>
              <a:t>Techniques:</a:t>
            </a:r>
            <a:endParaRPr lang="en-US" b="1" u="sng" dirty="0"/>
          </a:p>
        </p:txBody>
      </p:sp>
      <p:sp>
        <p:nvSpPr>
          <p:cNvPr id="5" name="TextBox 4"/>
          <p:cNvSpPr txBox="1"/>
          <p:nvPr/>
        </p:nvSpPr>
        <p:spPr>
          <a:xfrm>
            <a:off x="381000" y="1143000"/>
            <a:ext cx="6478697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Proteins</a:t>
            </a:r>
            <a:r>
              <a:rPr lang="en-US" sz="1600" dirty="0" smtClean="0"/>
              <a:t>:  	- mass spectrometry to profile and quantify total proteins (Ref 2)</a:t>
            </a:r>
          </a:p>
          <a:p>
            <a:r>
              <a:rPr lang="en-US" sz="1600" dirty="0" smtClean="0"/>
              <a:t>	- profile and quantity </a:t>
            </a:r>
            <a:r>
              <a:rPr lang="en-US" sz="1600" dirty="0" err="1" smtClean="0"/>
              <a:t>phospho</a:t>
            </a:r>
            <a:r>
              <a:rPr lang="en-US" sz="1600" dirty="0" smtClean="0"/>
              <a:t>-proteins (Ref 3)</a:t>
            </a:r>
          </a:p>
          <a:p>
            <a:r>
              <a:rPr lang="en-US" sz="1600" dirty="0" smtClean="0"/>
              <a:t>	- identify novel alternative splice </a:t>
            </a:r>
            <a:r>
              <a:rPr lang="en-US" sz="1600" dirty="0" err="1" smtClean="0"/>
              <a:t>isoforms</a:t>
            </a:r>
            <a:r>
              <a:rPr lang="en-US" sz="1600" dirty="0" smtClean="0"/>
              <a:t> (Ref 4) 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228600" y="3429000"/>
            <a:ext cx="8382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gene expression microarrays  </a:t>
            </a:r>
          </a:p>
          <a:p>
            <a:pPr lvl="2"/>
            <a:r>
              <a:rPr lang="en-US" sz="1600" dirty="0" smtClean="0"/>
              <a:t>- rely on sequence specific probe hybridization </a:t>
            </a:r>
          </a:p>
          <a:p>
            <a:pPr lvl="2"/>
            <a:r>
              <a:rPr lang="en-US" sz="1600" dirty="0" smtClean="0"/>
              <a:t>(limited by high background, cross-hybridization, measures only relative amounts of transcripts) (Ref 5)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04800" y="2438400"/>
            <a:ext cx="161037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u="sng" dirty="0" smtClean="0"/>
              <a:t>Gene expression:</a:t>
            </a:r>
            <a:endParaRPr lang="en-US" sz="1600" u="sng" dirty="0"/>
          </a:p>
        </p:txBody>
      </p:sp>
      <p:sp>
        <p:nvSpPr>
          <p:cNvPr id="13" name="TextBox 12"/>
          <p:cNvSpPr txBox="1"/>
          <p:nvPr/>
        </p:nvSpPr>
        <p:spPr>
          <a:xfrm>
            <a:off x="228600" y="4648200"/>
            <a:ext cx="8077200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2"/>
            <a:endParaRPr lang="en-US" sz="1600" dirty="0" smtClean="0"/>
          </a:p>
          <a:p>
            <a:pPr lvl="1">
              <a:buFont typeface="Arial" pitchFamily="34" charset="0"/>
              <a:buChar char="•"/>
            </a:pPr>
            <a:r>
              <a:rPr lang="en-US" sz="1600" dirty="0" smtClean="0"/>
              <a:t> tag-based sequencing  </a:t>
            </a:r>
          </a:p>
          <a:p>
            <a:pPr lvl="2"/>
            <a:r>
              <a:rPr lang="en-US" sz="1600" dirty="0" smtClean="0"/>
              <a:t>-Digital Gene Expression tag profiling (Ref 6)</a:t>
            </a:r>
          </a:p>
          <a:p>
            <a:pPr lvl="3"/>
            <a:r>
              <a:rPr lang="en-US" sz="1600" dirty="0" smtClean="0"/>
              <a:t>-deep sequencing based expression analysis which allows simultaneous sequencing of up to millions of different DNA molecules</a:t>
            </a:r>
          </a:p>
          <a:p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457200" y="2877741"/>
            <a:ext cx="7302320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Evaluate macrophage mRNA from basal, inflammatory and tumor elicited populations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929</TotalTime>
  <Words>1129</Words>
  <Application>Microsoft Office PowerPoint</Application>
  <PresentationFormat>On-screen Show (4:3)</PresentationFormat>
  <Paragraphs>121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</vt:vector>
  </TitlesOfParts>
  <Company>University of Texas Health Science Center at Houston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aphilips</dc:creator>
  <cp:lastModifiedBy>aphilips</cp:lastModifiedBy>
  <cp:revision>97</cp:revision>
  <dcterms:created xsi:type="dcterms:W3CDTF">2009-02-25T13:35:29Z</dcterms:created>
  <dcterms:modified xsi:type="dcterms:W3CDTF">2009-03-02T14:30:49Z</dcterms:modified>
</cp:coreProperties>
</file>