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F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232E-72DF-4236-B3C1-17D7EA5F98BD}" type="datetimeFigureOut">
              <a:rPr lang="en-US" smtClean="0"/>
              <a:pPr/>
              <a:t>7/19/09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84A4-8216-459B-902B-CF8704C156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2000"/>
          </a:xfrm>
        </p:spPr>
        <p:txBody>
          <a:bodyPr/>
          <a:lstStyle/>
          <a:p>
            <a:r>
              <a:rPr lang="en-US" dirty="0" smtClean="0"/>
              <a:t>Fig 3d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295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Stanley’s protocol for “pure” myeloid progenitors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185166" y="1937266"/>
            <a:ext cx="5450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76600" y="2362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D2 or D3 cells seed in 24 well plate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185166" y="3275806"/>
            <a:ext cx="5450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0" y="3162419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48h with CSF-1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9400" y="35491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 cells (day 0) and culture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185166" y="4190206"/>
            <a:ext cx="5450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24400" y="40386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4d in LCCM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4516844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Count cells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762000"/>
          </a:xfrm>
        </p:spPr>
        <p:txBody>
          <a:bodyPr/>
          <a:lstStyle/>
          <a:p>
            <a:r>
              <a:rPr lang="en-US" dirty="0" smtClean="0"/>
              <a:t>BM transduction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95500" y="12954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Transduce Day 3 BM cultures with retrovirus </a:t>
            </a:r>
            <a:r>
              <a:rPr lang="en-US" dirty="0" err="1" smtClean="0"/>
              <a:t>x</a:t>
            </a:r>
            <a:r>
              <a:rPr lang="en-US" dirty="0" smtClean="0"/>
              <a:t> 24h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337566" y="1899166"/>
            <a:ext cx="4688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095500" y="213439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/>
              <a:t>Culture for 1 day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4337566" y="2737366"/>
            <a:ext cx="4688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95500" y="297259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/>
              <a:t>Sort for GFP or YFP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37566" y="3575566"/>
            <a:ext cx="4688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95500" y="381079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/>
              <a:t>Culture overnight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337566" y="4413766"/>
            <a:ext cx="46886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5500" y="464899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 smtClean="0"/>
              <a:t>Cells used for experiments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Marrow transplant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59863" y="838200"/>
            <a:ext cx="24384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Recipient WT mice</a:t>
            </a:r>
            <a:r>
              <a:rPr lang="en-US" dirty="0" smtClean="0"/>
              <a:t> lethally irradiated with 950 </a:t>
            </a:r>
            <a:r>
              <a:rPr lang="en-US" dirty="0" err="1" smtClean="0"/>
              <a:t>rads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104036"/>
            <a:ext cx="2057400" cy="1754327"/>
          </a:xfrm>
          <a:prstGeom prst="rect">
            <a:avLst/>
          </a:prstGeom>
          <a:solidFill>
            <a:srgbClr val="8EB4E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Donor mice:</a:t>
            </a:r>
          </a:p>
          <a:p>
            <a:r>
              <a:rPr lang="en-US" dirty="0" smtClean="0"/>
              <a:t>BM cells from femurs/tibiae ACK treated and depleted of CD4+ and CD8+ T cells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4521" y="2924768"/>
            <a:ext cx="27815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1:1 mix of:</a:t>
            </a:r>
          </a:p>
          <a:p>
            <a:r>
              <a:rPr lang="en-US" dirty="0" smtClean="0"/>
              <a:t>a) WT-GFP+/+ : WT-GFP-/-</a:t>
            </a:r>
          </a:p>
          <a:p>
            <a:r>
              <a:rPr lang="en-US" dirty="0" err="1" smtClean="0"/>
              <a:t>b</a:t>
            </a:r>
            <a:r>
              <a:rPr lang="en-US" dirty="0" smtClean="0"/>
              <a:t>) WT-GFP+/+ : KO-GFP-/-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416562" y="3309371"/>
            <a:ext cx="1457853" cy="29516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295714" y="1931957"/>
            <a:ext cx="366699" cy="178884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88113" y="2987378"/>
            <a:ext cx="169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i.v</a:t>
            </a:r>
            <a:r>
              <a:rPr lang="en-US" dirty="0" smtClean="0"/>
              <a:t>. injection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27300" y="3917579"/>
            <a:ext cx="3103527" cy="923330"/>
          </a:xfrm>
          <a:prstGeom prst="rect">
            <a:avLst/>
          </a:prstGeom>
          <a:solidFill>
            <a:srgbClr val="FF9FFD"/>
          </a:solidFill>
          <a:ln>
            <a:solidFill>
              <a:srgbClr val="FF9FF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Monitor GFP expression in BM, blood and peritoneum at 12 wks, 19 wks, 36 wks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4587" y="5751150"/>
            <a:ext cx="464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This is a competitive repopulation experiment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990686" y="4874614"/>
            <a:ext cx="3121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Look at GFP- to GFP+ ratio (GFP+ is always WT)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24" name="Picture 56" descr="nrd2289-f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914400"/>
            <a:ext cx="5672137" cy="52133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1038" y="3979333"/>
            <a:ext cx="1053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MKP-1 is DUSP1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79407" y="3537185"/>
            <a:ext cx="2210741" cy="799630"/>
          </a:xfrm>
          <a:prstGeom prst="straightConnector1">
            <a:avLst/>
          </a:prstGeom>
          <a:ln>
            <a:solidFill>
              <a:srgbClr val="FF0000">
                <a:alpha val="40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61852" y="6556963"/>
            <a:ext cx="2982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Jeffrey et al. Nat Rev Drug Discovery 6:391, 2007</a:t>
            </a:r>
            <a:endParaRPr lang="en-US" sz="1050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 flipV="1">
            <a:off x="1354667" y="3537185"/>
            <a:ext cx="3471333" cy="765314"/>
          </a:xfrm>
          <a:prstGeom prst="straightConnector1">
            <a:avLst/>
          </a:prstGeom>
          <a:ln>
            <a:solidFill>
              <a:srgbClr val="FF0000">
                <a:alpha val="34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288816" y="3556000"/>
            <a:ext cx="5249332" cy="793536"/>
          </a:xfrm>
          <a:prstGeom prst="straightConnector1">
            <a:avLst/>
          </a:prstGeom>
          <a:ln>
            <a:solidFill>
              <a:srgbClr val="FF0000">
                <a:alpha val="31000"/>
              </a:srgb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1630" y="6086593"/>
            <a:ext cx="447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At least 16 DUSPS regulate MAPK pathways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Pyk2 = Ptk2b = </a:t>
            </a:r>
            <a:r>
              <a:rPr lang="en-US" dirty="0" err="1" smtClean="0"/>
              <a:t>CAKbeta</a:t>
            </a:r>
            <a:endParaRPr lang="en-US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43557" y="4319698"/>
            <a:ext cx="47584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latin typeface="Comic Sans MS" pitchFamily="80" charset="0"/>
              </a:rPr>
              <a:t>humans: 32 non-receptor </a:t>
            </a:r>
            <a:r>
              <a:rPr lang="en-US" sz="1600" dirty="0" err="1">
                <a:solidFill>
                  <a:srgbClr val="000000"/>
                </a:solidFill>
                <a:latin typeface="Comic Sans MS" pitchFamily="80" charset="0"/>
              </a:rPr>
              <a:t>PTKs</a:t>
            </a:r>
            <a:r>
              <a:rPr lang="en-US" sz="1600" dirty="0">
                <a:solidFill>
                  <a:srgbClr val="000000"/>
                </a:solidFill>
                <a:latin typeface="Comic Sans MS" pitchFamily="80" charset="0"/>
              </a:rPr>
              <a:t> in 10 subfamilies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34264" y="6478068"/>
            <a:ext cx="3109736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Comic Sans MS" pitchFamily="80" charset="0"/>
              </a:rPr>
              <a:t>Blume-Jensen &amp; Hunter, Nature 411:355, 2001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26426" y="852098"/>
            <a:ext cx="7118975" cy="3298033"/>
            <a:chOff x="277614" y="1701800"/>
            <a:chExt cx="8472686" cy="3987088"/>
          </a:xfrm>
        </p:grpSpPr>
        <p:pic>
          <p:nvPicPr>
            <p:cNvPr id="6" name="Picture 4" descr="411355ab.2.jpg                                                 000366FAAngel Powerbook HD             BD7A5CD0: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7825" y="1701800"/>
              <a:ext cx="8372475" cy="3921125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313036" y="3667141"/>
              <a:ext cx="5983456" cy="42037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7614" y="5268509"/>
              <a:ext cx="4140663" cy="420379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0"/>
                  </a:schemeClr>
                </a:gs>
              </a:gsLst>
              <a:lin ang="16200000" scaled="0"/>
              <a:tileRect/>
            </a:gra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99240" y="4722561"/>
            <a:ext cx="62786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Pyk2:</a:t>
            </a:r>
          </a:p>
          <a:p>
            <a:pPr>
              <a:buFont typeface="Arial"/>
              <a:buChar char="•"/>
            </a:pPr>
            <a:r>
              <a:rPr lang="en-US" dirty="0" smtClean="0"/>
              <a:t>Non receptor PTK</a:t>
            </a:r>
          </a:p>
          <a:p>
            <a:pPr>
              <a:buFont typeface="Arial"/>
              <a:buChar char="•"/>
            </a:pPr>
            <a:r>
              <a:rPr lang="en-US" dirty="0" smtClean="0"/>
              <a:t>Expressed mainly in the CNS and hematopoietic cells</a:t>
            </a:r>
          </a:p>
          <a:p>
            <a:pPr>
              <a:buFont typeface="Arial"/>
              <a:buChar char="•"/>
            </a:pPr>
            <a:r>
              <a:rPr lang="en-US" dirty="0" smtClean="0"/>
              <a:t>Activated by calcium (probably via </a:t>
            </a:r>
            <a:r>
              <a:rPr lang="en-US" dirty="0" err="1" smtClean="0"/>
              <a:t>CaMK</a:t>
            </a:r>
            <a:r>
              <a:rPr lang="en-US" smtClean="0"/>
              <a:t>) </a:t>
            </a:r>
            <a:r>
              <a:rPr lang="en-US" dirty="0" smtClean="0"/>
              <a:t>and by stress signals</a:t>
            </a:r>
          </a:p>
          <a:p>
            <a:pPr>
              <a:buFont typeface="Arial"/>
              <a:buChar char="•"/>
            </a:pPr>
            <a:r>
              <a:rPr lang="en-US" dirty="0" smtClean="0"/>
              <a:t>Undergoes </a:t>
            </a:r>
            <a:r>
              <a:rPr lang="en-US" dirty="0" err="1" smtClean="0"/>
              <a:t>pTyr</a:t>
            </a:r>
            <a:r>
              <a:rPr lang="en-US" dirty="0" smtClean="0"/>
              <a:t> in response to adhesion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259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Fig 3d methods</vt:lpstr>
      <vt:lpstr>BM transduction</vt:lpstr>
      <vt:lpstr>Bone Marrow transplant</vt:lpstr>
      <vt:lpstr>Slide 4</vt:lpstr>
      <vt:lpstr>Pyk2 = Ptk2b = CAKbeta</vt:lpstr>
    </vt:vector>
  </TitlesOfParts>
  <Company>UTHSCH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 3d methods</dc:title>
  <dc:creator>Angel Lee</dc:creator>
  <cp:lastModifiedBy>Angel W. Lee</cp:lastModifiedBy>
  <cp:revision>12</cp:revision>
  <dcterms:created xsi:type="dcterms:W3CDTF">2009-07-20T02:36:43Z</dcterms:created>
  <dcterms:modified xsi:type="dcterms:W3CDTF">2009-07-20T02:38:55Z</dcterms:modified>
</cp:coreProperties>
</file>