
<file path=[Content_Types].xml><?xml version="1.0" encoding="utf-8"?>
<Types xmlns="http://schemas.openxmlformats.org/package/2006/content-types">
  <Override PartName="/ppt/slideLayouts/slideLayout8.xml" ContentType="application/vnd.openxmlformats-officedocument.presentationml.slideLayout+xml"/>
  <Override PartName="/ppt/slides/slide22.xml" ContentType="application/vnd.openxmlformats-officedocument.presentationml.slide+xml"/>
  <Override PartName="/ppt/slides/slide28.xml" ContentType="application/vnd.openxmlformats-officedocument.presentationml.slide+xml"/>
  <Override PartName="/ppt/slides/slide2.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slides/slide2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Default Extension="pdf" ContentType="application/pdf"/>
  <Override PartName="/ppt/slides/slide19.xml" ContentType="application/vnd.openxmlformats-officedocument.presentationml.slide+xml"/>
  <Override PartName="/ppt/slides/slide12.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7" r:id="rId2"/>
    <p:sldId id="269" r:id="rId3"/>
    <p:sldId id="265" r:id="rId4"/>
    <p:sldId id="266" r:id="rId5"/>
    <p:sldId id="268" r:id="rId6"/>
    <p:sldId id="260" r:id="rId7"/>
    <p:sldId id="267" r:id="rId8"/>
    <p:sldId id="270" r:id="rId9"/>
    <p:sldId id="258" r:id="rId10"/>
    <p:sldId id="256" r:id="rId11"/>
    <p:sldId id="259" r:id="rId12"/>
    <p:sldId id="261" r:id="rId13"/>
    <p:sldId id="262" r:id="rId14"/>
    <p:sldId id="263" r:id="rId15"/>
    <p:sldId id="264" r:id="rId16"/>
    <p:sldId id="271" r:id="rId17"/>
    <p:sldId id="272" r:id="rId18"/>
    <p:sldId id="273" r:id="rId19"/>
    <p:sldId id="274" r:id="rId20"/>
    <p:sldId id="275" r:id="rId21"/>
    <p:sldId id="276" r:id="rId22"/>
    <p:sldId id="284" r:id="rId23"/>
    <p:sldId id="277" r:id="rId24"/>
    <p:sldId id="278" r:id="rId25"/>
    <p:sldId id="279" r:id="rId26"/>
    <p:sldId id="280" r:id="rId27"/>
    <p:sldId id="281" r:id="rId28"/>
    <p:sldId id="282" r:id="rId29"/>
    <p:sldId id="283"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FFFF"/>
    <a:srgbClr val="0008D6"/>
    <a:srgbClr val="0007B6"/>
    <a:srgbClr val="0000FF"/>
    <a:srgbClr val="1D00C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9" autoAdjust="0"/>
    <p:restoredTop sz="95545" autoAdjust="0"/>
  </p:normalViewPr>
  <p:slideViewPr>
    <p:cSldViewPr snapToGrid="0">
      <p:cViewPr varScale="1">
        <p:scale>
          <a:sx n="121" d="100"/>
          <a:sy n="121" d="100"/>
        </p:scale>
        <p:origin x="-1088" y="-120"/>
      </p:cViewPr>
      <p:guideLst>
        <p:guide orient="horz" pos="2160"/>
        <p:guide pos="2880"/>
      </p:guideLst>
    </p:cSldViewPr>
  </p:slideViewPr>
  <p:outlineViewPr>
    <p:cViewPr>
      <p:scale>
        <a:sx n="33" d="100"/>
        <a:sy n="33" d="100"/>
      </p:scale>
      <p:origin x="0" y="2792"/>
    </p:cViewPr>
  </p:outlineViewPr>
  <p:notesTextViewPr>
    <p:cViewPr>
      <p:scale>
        <a:sx n="100" d="100"/>
        <a:sy n="100" d="100"/>
      </p:scale>
      <p:origin x="0" y="0"/>
    </p:cViewPr>
  </p:notesTextViewPr>
  <p:sorterViewPr>
    <p:cViewPr>
      <p:scale>
        <a:sx n="75" d="100"/>
        <a:sy n="75" d="100"/>
      </p:scale>
      <p:origin x="0" y="0"/>
    </p:cViewPr>
  </p:sorterViewPr>
  <p:gridSpacing cx="78028800" cy="78028800"/>
</p:viewPr>
</file>

<file path=ppt/_rels/presentation.xml.rels><?xml version="1.0" encoding="UTF-8" standalone="yes"?>
<Relationships xmlns="http://schemas.openxmlformats.org/package/2006/relationships"><Relationship Id="rId35" Type="http://schemas.openxmlformats.org/officeDocument/2006/relationships/tableStyles" Target="tableStyles.xml"/><Relationship Id="rId31" Type="http://schemas.openxmlformats.org/officeDocument/2006/relationships/printerSettings" Target="printerSettings/printerSettings1.bin"/><Relationship Id="rId34" Type="http://schemas.openxmlformats.org/officeDocument/2006/relationships/theme" Target="theme/theme1.xml"/><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BA7FF2F-CA2F-4D70-9058-9F47DB4F4095}" type="datetimeFigureOut">
              <a:rPr lang="en-US" smtClean="0"/>
              <a:pPr/>
              <a:t>7/19/09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1AAA624-6592-4624-8A71-00014C3DBFD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BA7FF2F-CA2F-4D70-9058-9F47DB4F4095}" type="datetimeFigureOut">
              <a:rPr lang="en-US" smtClean="0"/>
              <a:pPr/>
              <a:t>7/19/09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1AAA624-6592-4624-8A71-00014C3DBFD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BA7FF2F-CA2F-4D70-9058-9F47DB4F4095}" type="datetimeFigureOut">
              <a:rPr lang="en-US" smtClean="0"/>
              <a:pPr/>
              <a:t>7/19/09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1AAA624-6592-4624-8A71-00014C3DBFD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BA7FF2F-CA2F-4D70-9058-9F47DB4F4095}" type="datetimeFigureOut">
              <a:rPr lang="en-US" smtClean="0"/>
              <a:pPr/>
              <a:t>7/19/09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1AAA624-6592-4624-8A71-00014C3DBFD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BA7FF2F-CA2F-4D70-9058-9F47DB4F4095}" type="datetimeFigureOut">
              <a:rPr lang="en-US" smtClean="0"/>
              <a:pPr/>
              <a:t>7/19/09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1AAA624-6592-4624-8A71-00014C3DBFD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BA7FF2F-CA2F-4D70-9058-9F47DB4F4095}" type="datetimeFigureOut">
              <a:rPr lang="en-US" smtClean="0"/>
              <a:pPr/>
              <a:t>7/19/09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1AAA624-6592-4624-8A71-00014C3DBFD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BA7FF2F-CA2F-4D70-9058-9F47DB4F4095}" type="datetimeFigureOut">
              <a:rPr lang="en-US" smtClean="0"/>
              <a:pPr/>
              <a:t>7/19/09</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C1AAA624-6592-4624-8A71-00014C3DBFD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BA7FF2F-CA2F-4D70-9058-9F47DB4F4095}" type="datetimeFigureOut">
              <a:rPr lang="en-US" smtClean="0"/>
              <a:pPr/>
              <a:t>7/19/09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C1AAA624-6592-4624-8A71-00014C3DBFD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BA7FF2F-CA2F-4D70-9058-9F47DB4F4095}" type="datetimeFigureOut">
              <a:rPr lang="en-US" smtClean="0"/>
              <a:pPr/>
              <a:t>7/19/09</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C1AAA624-6592-4624-8A71-00014C3DBFD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BA7FF2F-CA2F-4D70-9058-9F47DB4F4095}" type="datetimeFigureOut">
              <a:rPr lang="en-US" smtClean="0"/>
              <a:pPr/>
              <a:t>7/19/09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1AAA624-6592-4624-8A71-00014C3DBFD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BA7FF2F-CA2F-4D70-9058-9F47DB4F4095}" type="datetimeFigureOut">
              <a:rPr lang="en-US" smtClean="0"/>
              <a:pPr/>
              <a:t>7/19/09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1AAA624-6592-4624-8A71-00014C3DBFD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100000">
              <a:srgbClr val="0008D6"/>
            </a:gs>
            <a:gs pos="100000">
              <a:srgbClr val="FFFFF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07495"/>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200" b="1" i="0" kern="1200">
          <a:solidFill>
            <a:srgbClr val="FFFF00"/>
          </a:solidFill>
          <a:latin typeface="Comic Sans MS"/>
          <a:ea typeface="+mj-ea"/>
          <a:cs typeface="Comic Sans MS"/>
        </a:defRPr>
      </a:lvl1pPr>
    </p:titleStyle>
    <p:bodyStyle>
      <a:lvl1pPr marL="342900" indent="-342900" algn="l" defTabSz="457200" rtl="0" eaLnBrk="1" latinLnBrk="0" hangingPunct="1">
        <a:spcBef>
          <a:spcPct val="20000"/>
        </a:spcBef>
        <a:buFont typeface="Arial"/>
        <a:buChar char="•"/>
        <a:defRPr sz="28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3" Type="http://schemas.openxmlformats.org/officeDocument/2006/relationships/hyperlink" Target="7-20-09%20JC%20suppl.ppt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 Id="rId5" Type="http://schemas.openxmlformats.org/officeDocument/2006/relationships/hyperlink" Target="7-20-09%20JC%20suppl.pptx" TargetMode="External"/></Relationships>
</file>

<file path=ppt/slides/_rels/slide17.xml.rels><?xml version="1.0" encoding="UTF-8" standalone="yes"?>
<Relationships xmlns="http://schemas.openxmlformats.org/package/2006/relationships"><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hyperlink" Target="7-20-09%20JC%20suppl.pptx" TargetMode="External"/></Relationships>
</file>

<file path=ppt/slides/_rels/slide19.xml.rels><?xml version="1.0" encoding="UTF-8" standalone="yes"?>
<Relationships xmlns="http://schemas.openxmlformats.org/package/2006/relationships"><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 Id="rId5"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3"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3"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3" Type="http://schemas.openxmlformats.org/officeDocument/2006/relationships/hyperlink" Target="7-20-09%20JC%20suppl.pptx"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4" Type="http://schemas.openxmlformats.org/officeDocument/2006/relationships/hyperlink" Target="7-20-09%20JC%20suppl.pptx" TargetMode="External"/><Relationship Id="rId1" Type="http://schemas.openxmlformats.org/officeDocument/2006/relationships/slideLayout" Target="../slideLayouts/slideLayout2.xml"/><Relationship Id="rId2" Type="http://schemas.openxmlformats.org/officeDocument/2006/relationships/image" Target="../media/image32.png"/><Relationship Id="rId3" Type="http://schemas.openxmlformats.org/officeDocument/2006/relationships/image" Target="../media/image33.png"/></Relationships>
</file>

<file path=ppt/slides/_rels/slide26.xml.rels><?xml version="1.0" encoding="UTF-8" standalone="yes"?>
<Relationships xmlns="http://schemas.openxmlformats.org/package/2006/relationships"><Relationship Id="rId8" Type="http://schemas.openxmlformats.org/officeDocument/2006/relationships/image" Target="../media/image40.png"/><Relationship Id="rId4" Type="http://schemas.openxmlformats.org/officeDocument/2006/relationships/image" Target="../media/image36.png"/><Relationship Id="rId5" Type="http://schemas.openxmlformats.org/officeDocument/2006/relationships/image" Target="../media/image37.png"/><Relationship Id="rId7"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image" Target="../media/image34.png"/><Relationship Id="rId3" Type="http://schemas.openxmlformats.org/officeDocument/2006/relationships/image" Target="../media/image35.png"/><Relationship Id="rId6" Type="http://schemas.openxmlformats.org/officeDocument/2006/relationships/image" Target="../media/image38.png"/></Relationships>
</file>

<file path=ppt/slides/_rels/slide27.xml.rels><?xml version="1.0" encoding="UTF-8" standalone="yes"?>
<Relationships xmlns="http://schemas.openxmlformats.org/package/2006/relationships"><Relationship Id="rId4"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hyperlink" Target="7-20-09%20JC%20suppl.pptx" TargetMode="External"/><Relationship Id="rId3" Type="http://schemas.openxmlformats.org/officeDocument/2006/relationships/image" Target="../media/image41.png"/></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3" Type="http://schemas.openxmlformats.org/officeDocument/2006/relationships/image" Target="../media/image4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df"/><Relationship Id="rId3"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df"/><Relationship Id="rId3"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28700"/>
            <a:ext cx="8229600" cy="1143000"/>
          </a:xfrm>
        </p:spPr>
        <p:txBody>
          <a:bodyPr>
            <a:noAutofit/>
          </a:bodyPr>
          <a:lstStyle/>
          <a:p>
            <a:r>
              <a:rPr lang="en-US" sz="3200" b="1" dirty="0" smtClean="0">
                <a:latin typeface="Comic Sans MS"/>
                <a:cs typeface="Comic Sans MS"/>
              </a:rPr>
              <a:t>Macrophage colony-stimulating factor induces the proliferation and survival of macrophages via a pathway involving DAP12 and </a:t>
            </a:r>
            <a:r>
              <a:rPr lang="en-US" sz="3200" b="1" dirty="0" err="1" smtClean="0">
                <a:latin typeface="Symbol" charset="2"/>
                <a:cs typeface="Symbol" charset="2"/>
              </a:rPr>
              <a:t>b</a:t>
            </a:r>
            <a:r>
              <a:rPr lang="en-US" sz="3200" b="1" dirty="0" err="1" smtClean="0">
                <a:latin typeface="Comic Sans MS"/>
                <a:cs typeface="Comic Sans MS"/>
              </a:rPr>
              <a:t>-catenin</a:t>
            </a:r>
            <a:endParaRPr lang="en-US" sz="3200" b="1" dirty="0">
              <a:latin typeface="Comic Sans MS"/>
              <a:cs typeface="Comic Sans MS"/>
            </a:endParaRPr>
          </a:p>
        </p:txBody>
      </p:sp>
      <p:sp>
        <p:nvSpPr>
          <p:cNvPr id="6" name="TextBox 5"/>
          <p:cNvSpPr txBox="1"/>
          <p:nvPr/>
        </p:nvSpPr>
        <p:spPr>
          <a:xfrm>
            <a:off x="457200" y="3276600"/>
            <a:ext cx="8077200" cy="2308324"/>
          </a:xfrm>
          <a:prstGeom prst="rect">
            <a:avLst/>
          </a:prstGeom>
          <a:noFill/>
        </p:spPr>
        <p:txBody>
          <a:bodyPr wrap="square" rtlCol="0">
            <a:spAutoFit/>
          </a:bodyPr>
          <a:lstStyle/>
          <a:p>
            <a:r>
              <a:rPr lang="en-US" dirty="0" err="1" smtClean="0">
                <a:solidFill>
                  <a:schemeClr val="bg1"/>
                </a:solidFill>
              </a:rPr>
              <a:t>Karel</a:t>
            </a:r>
            <a:r>
              <a:rPr lang="en-US" dirty="0" smtClean="0">
                <a:solidFill>
                  <a:schemeClr val="bg1"/>
                </a:solidFill>
              </a:rPr>
              <a:t> Otero, Isaiah R Turnbull, </a:t>
            </a:r>
            <a:r>
              <a:rPr lang="en-US" dirty="0" err="1" smtClean="0">
                <a:solidFill>
                  <a:schemeClr val="bg1"/>
                </a:solidFill>
              </a:rPr>
              <a:t>Pietro</a:t>
            </a:r>
            <a:r>
              <a:rPr lang="en-US" dirty="0" smtClean="0">
                <a:solidFill>
                  <a:schemeClr val="bg1"/>
                </a:solidFill>
              </a:rPr>
              <a:t> Luigi </a:t>
            </a:r>
            <a:r>
              <a:rPr lang="en-US" dirty="0" err="1" smtClean="0">
                <a:solidFill>
                  <a:schemeClr val="bg1"/>
                </a:solidFill>
              </a:rPr>
              <a:t>Poliani</a:t>
            </a:r>
            <a:r>
              <a:rPr lang="en-US" dirty="0" smtClean="0">
                <a:solidFill>
                  <a:schemeClr val="bg1"/>
                </a:solidFill>
              </a:rPr>
              <a:t>, William </a:t>
            </a:r>
            <a:r>
              <a:rPr lang="en-US" dirty="0" err="1" smtClean="0">
                <a:solidFill>
                  <a:schemeClr val="bg1"/>
                </a:solidFill>
              </a:rPr>
              <a:t>Vermi</a:t>
            </a:r>
            <a:r>
              <a:rPr lang="en-US" dirty="0" smtClean="0">
                <a:solidFill>
                  <a:schemeClr val="bg1"/>
                </a:solidFill>
              </a:rPr>
              <a:t>, Elisa </a:t>
            </a:r>
            <a:r>
              <a:rPr lang="en-US" dirty="0" err="1" smtClean="0">
                <a:solidFill>
                  <a:schemeClr val="bg1"/>
                </a:solidFill>
              </a:rPr>
              <a:t>Cerutti</a:t>
            </a:r>
            <a:r>
              <a:rPr lang="en-US" dirty="0" smtClean="0">
                <a:solidFill>
                  <a:schemeClr val="bg1"/>
                </a:solidFill>
              </a:rPr>
              <a:t>, </a:t>
            </a:r>
            <a:r>
              <a:rPr lang="en-US" dirty="0" err="1" smtClean="0">
                <a:solidFill>
                  <a:schemeClr val="bg1"/>
                </a:solidFill>
              </a:rPr>
              <a:t>Taiki</a:t>
            </a:r>
            <a:r>
              <a:rPr lang="en-US" dirty="0" smtClean="0">
                <a:solidFill>
                  <a:schemeClr val="bg1"/>
                </a:solidFill>
              </a:rPr>
              <a:t> </a:t>
            </a:r>
            <a:r>
              <a:rPr lang="en-US" dirty="0" err="1" smtClean="0">
                <a:solidFill>
                  <a:schemeClr val="bg1"/>
                </a:solidFill>
              </a:rPr>
              <a:t>Aoshi</a:t>
            </a:r>
            <a:r>
              <a:rPr lang="en-US" dirty="0" smtClean="0">
                <a:solidFill>
                  <a:schemeClr val="bg1"/>
                </a:solidFill>
              </a:rPr>
              <a:t>, </a:t>
            </a:r>
            <a:r>
              <a:rPr lang="en-US" dirty="0" err="1" smtClean="0">
                <a:solidFill>
                  <a:schemeClr val="bg1"/>
                </a:solidFill>
              </a:rPr>
              <a:t>Ilaria</a:t>
            </a:r>
            <a:r>
              <a:rPr lang="en-US" dirty="0" smtClean="0">
                <a:solidFill>
                  <a:schemeClr val="bg1"/>
                </a:solidFill>
              </a:rPr>
              <a:t> </a:t>
            </a:r>
            <a:r>
              <a:rPr lang="en-US" dirty="0" err="1" smtClean="0">
                <a:solidFill>
                  <a:schemeClr val="bg1"/>
                </a:solidFill>
              </a:rPr>
              <a:t>Tassi</a:t>
            </a:r>
            <a:r>
              <a:rPr lang="en-US" dirty="0" smtClean="0">
                <a:solidFill>
                  <a:schemeClr val="bg1"/>
                </a:solidFill>
              </a:rPr>
              <a:t>, Toshiyuki </a:t>
            </a:r>
            <a:r>
              <a:rPr lang="en-US" dirty="0" err="1" smtClean="0">
                <a:solidFill>
                  <a:schemeClr val="bg1"/>
                </a:solidFill>
              </a:rPr>
              <a:t>Takai</a:t>
            </a:r>
            <a:r>
              <a:rPr lang="en-US" dirty="0" smtClean="0">
                <a:solidFill>
                  <a:schemeClr val="bg1"/>
                </a:solidFill>
              </a:rPr>
              <a:t>, Samuel L Stanley, Mark Miller, </a:t>
            </a:r>
            <a:r>
              <a:rPr lang="en-US" dirty="0" err="1" smtClean="0">
                <a:solidFill>
                  <a:schemeClr val="bg1"/>
                </a:solidFill>
              </a:rPr>
              <a:t>Andrey</a:t>
            </a:r>
            <a:r>
              <a:rPr lang="en-US" dirty="0" smtClean="0">
                <a:solidFill>
                  <a:schemeClr val="bg1"/>
                </a:solidFill>
              </a:rPr>
              <a:t> S Shaw  &amp;  Marco Colonna</a:t>
            </a:r>
          </a:p>
          <a:p>
            <a:endParaRPr lang="en-US" dirty="0" smtClean="0">
              <a:solidFill>
                <a:schemeClr val="bg1"/>
              </a:solidFill>
            </a:endParaRPr>
          </a:p>
          <a:p>
            <a:r>
              <a:rPr lang="en-US" dirty="0" smtClean="0">
                <a:solidFill>
                  <a:schemeClr val="bg1"/>
                </a:solidFill>
              </a:rPr>
              <a:t>Washington University School of Medicine, St Louis, MI</a:t>
            </a:r>
          </a:p>
          <a:p>
            <a:endParaRPr lang="en-US" dirty="0" smtClean="0">
              <a:solidFill>
                <a:schemeClr val="bg1"/>
              </a:solidFill>
            </a:endParaRPr>
          </a:p>
          <a:p>
            <a:endParaRPr lang="en-US" dirty="0" smtClean="0">
              <a:solidFill>
                <a:schemeClr val="bg1"/>
              </a:solidFill>
            </a:endParaRPr>
          </a:p>
          <a:p>
            <a:r>
              <a:rPr lang="en-US" dirty="0" smtClean="0">
                <a:solidFill>
                  <a:schemeClr val="bg1"/>
                </a:solidFill>
              </a:rPr>
              <a:t>Angel Lee JC,  7-20-09</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944562"/>
          </a:xfrm>
        </p:spPr>
        <p:txBody>
          <a:bodyPr>
            <a:normAutofit/>
          </a:bodyPr>
          <a:lstStyle/>
          <a:p>
            <a:r>
              <a:rPr lang="en-US" sz="3200" b="1" dirty="0" smtClean="0">
                <a:latin typeface="Comic Sans MS"/>
                <a:cs typeface="Comic Sans MS"/>
              </a:rPr>
              <a:t>Signaling networks </a:t>
            </a:r>
            <a:endParaRPr lang="en-US" sz="3200" b="1" dirty="0">
              <a:latin typeface="Comic Sans MS"/>
              <a:cs typeface="Comic Sans MS"/>
            </a:endParaRPr>
          </a:p>
        </p:txBody>
      </p:sp>
      <p:pic>
        <p:nvPicPr>
          <p:cNvPr id="6" name="Picture 5"/>
          <p:cNvPicPr>
            <a:picLocks noChangeAspect="1"/>
          </p:cNvPicPr>
          <p:nvPr/>
        </p:nvPicPr>
        <p:blipFill>
          <a:blip r:embed="rId2"/>
          <a:stretch>
            <a:fillRect/>
          </a:stretch>
        </p:blipFill>
        <p:spPr>
          <a:xfrm>
            <a:off x="457200" y="1219200"/>
            <a:ext cx="6705600" cy="5020171"/>
          </a:xfrm>
          <a:prstGeom prst="rect">
            <a:avLst/>
          </a:prstGeom>
        </p:spPr>
      </p:pic>
      <p:sp>
        <p:nvSpPr>
          <p:cNvPr id="7" name="TextBox 6"/>
          <p:cNvSpPr txBox="1"/>
          <p:nvPr/>
        </p:nvSpPr>
        <p:spPr>
          <a:xfrm>
            <a:off x="5788481" y="6604084"/>
            <a:ext cx="3161983" cy="253916"/>
          </a:xfrm>
          <a:prstGeom prst="rect">
            <a:avLst/>
          </a:prstGeom>
          <a:noFill/>
        </p:spPr>
        <p:txBody>
          <a:bodyPr wrap="square" rtlCol="0">
            <a:spAutoFit/>
          </a:bodyPr>
          <a:lstStyle/>
          <a:p>
            <a:r>
              <a:rPr lang="en-US" sz="1050" dirty="0" smtClean="0">
                <a:solidFill>
                  <a:schemeClr val="bg1"/>
                </a:solidFill>
                <a:latin typeface="Calibri"/>
                <a:cs typeface="Calibri"/>
              </a:rPr>
              <a:t>Fraser &amp; </a:t>
            </a:r>
            <a:r>
              <a:rPr lang="en-US" sz="1050" dirty="0" err="1" smtClean="0">
                <a:solidFill>
                  <a:schemeClr val="bg1"/>
                </a:solidFill>
                <a:latin typeface="Calibri"/>
                <a:cs typeface="Calibri"/>
              </a:rPr>
              <a:t>Germain</a:t>
            </a:r>
            <a:r>
              <a:rPr lang="en-US" sz="1050" dirty="0" smtClean="0">
                <a:solidFill>
                  <a:schemeClr val="bg1"/>
                </a:solidFill>
                <a:latin typeface="Calibri"/>
                <a:cs typeface="Calibri"/>
              </a:rPr>
              <a:t> Nat. </a:t>
            </a:r>
            <a:r>
              <a:rPr lang="en-US" sz="1050" dirty="0" err="1" smtClean="0">
                <a:solidFill>
                  <a:schemeClr val="bg1"/>
                </a:solidFill>
                <a:latin typeface="Calibri"/>
                <a:cs typeface="Calibri"/>
              </a:rPr>
              <a:t>Immunol</a:t>
            </a:r>
            <a:r>
              <a:rPr lang="en-US" sz="1050" dirty="0" smtClean="0">
                <a:solidFill>
                  <a:schemeClr val="bg1"/>
                </a:solidFill>
                <a:latin typeface="Calibri"/>
                <a:cs typeface="Calibri"/>
              </a:rPr>
              <a:t>. 10:327, 2009</a:t>
            </a:r>
            <a:endParaRPr lang="en-US" sz="1050" dirty="0">
              <a:solidFill>
                <a:schemeClr val="bg1"/>
              </a:solidFill>
              <a:latin typeface="Calibri"/>
              <a:cs typeface="Calibri"/>
            </a:endParaRPr>
          </a:p>
        </p:txBody>
      </p:sp>
      <p:sp>
        <p:nvSpPr>
          <p:cNvPr id="8" name="TextBox 7"/>
          <p:cNvSpPr txBox="1"/>
          <p:nvPr/>
        </p:nvSpPr>
        <p:spPr>
          <a:xfrm>
            <a:off x="1295400" y="5870039"/>
            <a:ext cx="865554" cy="369332"/>
          </a:xfrm>
          <a:prstGeom prst="rect">
            <a:avLst/>
          </a:prstGeom>
          <a:solidFill>
            <a:srgbClr val="ADD6FF"/>
          </a:solidFill>
        </p:spPr>
        <p:txBody>
          <a:bodyPr wrap="none" rtlCol="0">
            <a:spAutoFit/>
          </a:bodyPr>
          <a:lstStyle/>
          <a:p>
            <a:pPr algn="ctr"/>
            <a:r>
              <a:rPr lang="en-US" b="1" dirty="0" smtClean="0">
                <a:solidFill>
                  <a:srgbClr val="FF0000"/>
                </a:solidFill>
                <a:latin typeface="Comic Sans MS"/>
                <a:cs typeface="Comic Sans MS"/>
              </a:rPr>
              <a:t>Linear</a:t>
            </a:r>
            <a:endParaRPr lang="en-US" b="1" dirty="0">
              <a:solidFill>
                <a:srgbClr val="FF0000"/>
              </a:solidFill>
              <a:latin typeface="Comic Sans MS"/>
              <a:cs typeface="Comic Sans MS"/>
            </a:endParaRPr>
          </a:p>
        </p:txBody>
      </p:sp>
      <p:sp>
        <p:nvSpPr>
          <p:cNvPr id="9" name="TextBox 8"/>
          <p:cNvSpPr txBox="1"/>
          <p:nvPr/>
        </p:nvSpPr>
        <p:spPr>
          <a:xfrm>
            <a:off x="2743200" y="5870039"/>
            <a:ext cx="1206731" cy="369332"/>
          </a:xfrm>
          <a:prstGeom prst="rect">
            <a:avLst/>
          </a:prstGeom>
          <a:solidFill>
            <a:srgbClr val="ADD6FF"/>
          </a:solidFill>
        </p:spPr>
        <p:txBody>
          <a:bodyPr wrap="none" rtlCol="0">
            <a:spAutoFit/>
          </a:bodyPr>
          <a:lstStyle/>
          <a:p>
            <a:pPr algn="ctr"/>
            <a:r>
              <a:rPr lang="en-US" b="1" dirty="0" smtClean="0">
                <a:solidFill>
                  <a:srgbClr val="FF0000"/>
                </a:solidFill>
                <a:latin typeface="Comic Sans MS"/>
                <a:cs typeface="Comic Sans MS"/>
              </a:rPr>
              <a:t>Branched</a:t>
            </a:r>
            <a:endParaRPr lang="en-US" b="1" dirty="0">
              <a:solidFill>
                <a:srgbClr val="FF0000"/>
              </a:solidFill>
              <a:latin typeface="Comic Sans MS"/>
              <a:cs typeface="Comic Sans MS"/>
            </a:endParaRPr>
          </a:p>
        </p:txBody>
      </p:sp>
      <p:sp>
        <p:nvSpPr>
          <p:cNvPr id="10" name="TextBox 9"/>
          <p:cNvSpPr txBox="1"/>
          <p:nvPr/>
        </p:nvSpPr>
        <p:spPr>
          <a:xfrm>
            <a:off x="5638800" y="5870039"/>
            <a:ext cx="1125015" cy="369332"/>
          </a:xfrm>
          <a:prstGeom prst="rect">
            <a:avLst/>
          </a:prstGeom>
          <a:solidFill>
            <a:srgbClr val="ADD6FF"/>
          </a:solidFill>
        </p:spPr>
        <p:txBody>
          <a:bodyPr wrap="none" rtlCol="0">
            <a:spAutoFit/>
          </a:bodyPr>
          <a:lstStyle/>
          <a:p>
            <a:pPr algn="ctr"/>
            <a:r>
              <a:rPr lang="en-US" b="1" dirty="0" smtClean="0">
                <a:solidFill>
                  <a:srgbClr val="FF0000"/>
                </a:solidFill>
                <a:latin typeface="Comic Sans MS"/>
                <a:cs typeface="Comic Sans MS"/>
              </a:rPr>
              <a:t>Network</a:t>
            </a:r>
            <a:endParaRPr lang="en-US" b="1" dirty="0">
              <a:solidFill>
                <a:srgbClr val="FF0000"/>
              </a:solidFill>
              <a:latin typeface="Comic Sans MS"/>
              <a:cs typeface="Comic Sans MS"/>
            </a:endParaRPr>
          </a:p>
        </p:txBody>
      </p:sp>
      <p:cxnSp>
        <p:nvCxnSpPr>
          <p:cNvPr id="16" name="Straight Arrow Connector 15"/>
          <p:cNvCxnSpPr/>
          <p:nvPr/>
        </p:nvCxnSpPr>
        <p:spPr>
          <a:xfrm rot="16200000" flipH="1">
            <a:off x="2057400" y="2590800"/>
            <a:ext cx="381000" cy="3810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867400" y="5180111"/>
            <a:ext cx="1670662" cy="307777"/>
          </a:xfrm>
          <a:prstGeom prst="rect">
            <a:avLst/>
          </a:prstGeom>
          <a:solidFill>
            <a:schemeClr val="accent1">
              <a:lumMod val="40000"/>
              <a:lumOff val="60000"/>
            </a:schemeClr>
          </a:solidFill>
        </p:spPr>
        <p:txBody>
          <a:bodyPr wrap="none" rtlCol="0">
            <a:spAutoFit/>
          </a:bodyPr>
          <a:lstStyle/>
          <a:p>
            <a:r>
              <a:rPr lang="en-US" sz="1400" dirty="0" smtClean="0">
                <a:solidFill>
                  <a:srgbClr val="FF0000"/>
                </a:solidFill>
              </a:rPr>
              <a:t>Transcription factors</a:t>
            </a:r>
            <a:endParaRPr lang="en-US" sz="1400" dirty="0">
              <a:solidFill>
                <a:srgbClr val="FF0000"/>
              </a:solidFill>
            </a:endParaRPr>
          </a:p>
        </p:txBody>
      </p:sp>
      <p:sp>
        <p:nvSpPr>
          <p:cNvPr id="18" name="TextBox 17"/>
          <p:cNvSpPr txBox="1"/>
          <p:nvPr/>
        </p:nvSpPr>
        <p:spPr>
          <a:xfrm>
            <a:off x="6855131" y="3581400"/>
            <a:ext cx="1745966" cy="523220"/>
          </a:xfrm>
          <a:prstGeom prst="rect">
            <a:avLst/>
          </a:prstGeom>
          <a:solidFill>
            <a:schemeClr val="accent1">
              <a:lumMod val="40000"/>
              <a:lumOff val="60000"/>
            </a:schemeClr>
          </a:solidFill>
        </p:spPr>
        <p:txBody>
          <a:bodyPr wrap="none" rtlCol="0">
            <a:spAutoFit/>
          </a:bodyPr>
          <a:lstStyle/>
          <a:p>
            <a:r>
              <a:rPr lang="en-US" sz="1400" dirty="0" smtClean="0">
                <a:solidFill>
                  <a:srgbClr val="FF0000"/>
                </a:solidFill>
              </a:rPr>
              <a:t>Cytoplasmic signaling</a:t>
            </a:r>
          </a:p>
          <a:p>
            <a:r>
              <a:rPr lang="en-US" sz="1400" dirty="0" smtClean="0">
                <a:solidFill>
                  <a:srgbClr val="FF0000"/>
                </a:solidFill>
              </a:rPr>
              <a:t>intermediates</a:t>
            </a:r>
            <a:endParaRPr lang="en-US" sz="1400" dirty="0">
              <a:solidFill>
                <a:srgbClr val="FF0000"/>
              </a:solidFill>
            </a:endParaRPr>
          </a:p>
        </p:txBody>
      </p:sp>
      <p:sp>
        <p:nvSpPr>
          <p:cNvPr id="19" name="TextBox 18"/>
          <p:cNvSpPr txBox="1"/>
          <p:nvPr/>
        </p:nvSpPr>
        <p:spPr>
          <a:xfrm>
            <a:off x="7016138" y="2436910"/>
            <a:ext cx="1725540" cy="307777"/>
          </a:xfrm>
          <a:prstGeom prst="rect">
            <a:avLst/>
          </a:prstGeom>
          <a:solidFill>
            <a:schemeClr val="accent1">
              <a:lumMod val="40000"/>
              <a:lumOff val="60000"/>
            </a:schemeClr>
          </a:solidFill>
        </p:spPr>
        <p:txBody>
          <a:bodyPr wrap="none" rtlCol="0">
            <a:spAutoFit/>
          </a:bodyPr>
          <a:lstStyle/>
          <a:p>
            <a:r>
              <a:rPr lang="en-US" sz="1400" dirty="0" smtClean="0">
                <a:solidFill>
                  <a:srgbClr val="FF0000"/>
                </a:solidFill>
              </a:rPr>
              <a:t>Membrane receptors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8870"/>
            <a:ext cx="8382000" cy="920749"/>
          </a:xfrm>
        </p:spPr>
        <p:txBody>
          <a:bodyPr>
            <a:normAutofit/>
          </a:bodyPr>
          <a:lstStyle/>
          <a:p>
            <a:r>
              <a:rPr lang="en-US" sz="3000" dirty="0" smtClean="0"/>
              <a:t>ITAM containing proteins in immune cells</a:t>
            </a:r>
            <a:endParaRPr lang="en-US" sz="3000" dirty="0"/>
          </a:p>
        </p:txBody>
      </p:sp>
      <p:pic>
        <p:nvPicPr>
          <p:cNvPr id="4" name="Picture 3"/>
          <p:cNvPicPr>
            <a:picLocks noChangeAspect="1"/>
          </p:cNvPicPr>
          <p:nvPr/>
        </p:nvPicPr>
        <p:blipFill>
          <a:blip r:embed="rId2"/>
          <a:stretch>
            <a:fillRect/>
          </a:stretch>
        </p:blipFill>
        <p:spPr>
          <a:xfrm>
            <a:off x="762000" y="835025"/>
            <a:ext cx="7306970" cy="5187949"/>
          </a:xfrm>
          <a:prstGeom prst="rect">
            <a:avLst/>
          </a:prstGeom>
        </p:spPr>
      </p:pic>
      <p:sp>
        <p:nvSpPr>
          <p:cNvPr id="5" name="TextBox 4"/>
          <p:cNvSpPr txBox="1"/>
          <p:nvPr/>
        </p:nvSpPr>
        <p:spPr>
          <a:xfrm>
            <a:off x="6934200" y="6419165"/>
            <a:ext cx="2057400" cy="276999"/>
          </a:xfrm>
          <a:prstGeom prst="rect">
            <a:avLst/>
          </a:prstGeom>
          <a:noFill/>
        </p:spPr>
        <p:txBody>
          <a:bodyPr wrap="square" rtlCol="0">
            <a:spAutoFit/>
          </a:bodyPr>
          <a:lstStyle/>
          <a:p>
            <a:r>
              <a:rPr lang="en-US" sz="1200" dirty="0" smtClean="0">
                <a:solidFill>
                  <a:schemeClr val="bg1"/>
                </a:solidFill>
              </a:rPr>
              <a:t>Abram &amp; Lowell STKE, 2007</a:t>
            </a:r>
            <a:endParaRPr lang="en-US" sz="1200" dirty="0">
              <a:solidFill>
                <a:schemeClr val="bg1"/>
              </a:solidFill>
            </a:endParaRPr>
          </a:p>
        </p:txBody>
      </p:sp>
      <p:sp>
        <p:nvSpPr>
          <p:cNvPr id="6" name="TextBox 5"/>
          <p:cNvSpPr txBox="1"/>
          <p:nvPr/>
        </p:nvSpPr>
        <p:spPr>
          <a:xfrm>
            <a:off x="457200" y="6157555"/>
            <a:ext cx="2209800" cy="523220"/>
          </a:xfrm>
          <a:prstGeom prst="rect">
            <a:avLst/>
          </a:prstGeom>
          <a:noFill/>
        </p:spPr>
        <p:txBody>
          <a:bodyPr wrap="square" rtlCol="0">
            <a:spAutoFit/>
          </a:bodyPr>
          <a:lstStyle/>
          <a:p>
            <a:r>
              <a:rPr lang="en-US" sz="1400" dirty="0" smtClean="0">
                <a:solidFill>
                  <a:srgbClr val="FFFFFF"/>
                </a:solidFill>
              </a:rPr>
              <a:t>Classical ITAM sequence:</a:t>
            </a:r>
          </a:p>
          <a:p>
            <a:r>
              <a:rPr lang="en-US" sz="1400" dirty="0" smtClean="0">
                <a:solidFill>
                  <a:srgbClr val="FFFFFF"/>
                </a:solidFill>
              </a:rPr>
              <a:t>YxxI/Lx</a:t>
            </a:r>
            <a:r>
              <a:rPr lang="en-US" sz="1400" baseline="-25000" dirty="0" smtClean="0">
                <a:solidFill>
                  <a:srgbClr val="FFFFFF"/>
                </a:solidFill>
              </a:rPr>
              <a:t>(6-12)</a:t>
            </a:r>
            <a:r>
              <a:rPr lang="en-US" sz="1400" dirty="0" smtClean="0">
                <a:solidFill>
                  <a:srgbClr val="FFFFFF"/>
                </a:solidFill>
              </a:rPr>
              <a:t>YxxI/L</a:t>
            </a:r>
            <a:endParaRPr lang="en-US" sz="1400" dirty="0">
              <a:solidFill>
                <a:srgbClr val="FFFFFF"/>
              </a:solidFill>
            </a:endParaRPr>
          </a:p>
        </p:txBody>
      </p:sp>
      <p:sp>
        <p:nvSpPr>
          <p:cNvPr id="7" name="Rectangle 6"/>
          <p:cNvSpPr/>
          <p:nvPr/>
        </p:nvSpPr>
        <p:spPr>
          <a:xfrm>
            <a:off x="762000" y="1295400"/>
            <a:ext cx="457200" cy="153891"/>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190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429000" y="1295400"/>
            <a:ext cx="1295400" cy="533400"/>
          </a:xfrm>
          <a:prstGeom prst="rect">
            <a:avLst/>
          </a:prstGeom>
          <a:solidFill>
            <a:schemeClr val="accent6">
              <a:lumMod val="20000"/>
              <a:lumOff val="80000"/>
              <a:alpha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69934" y="0"/>
            <a:ext cx="1583067" cy="369332"/>
          </a:xfrm>
          <a:prstGeom prst="rect">
            <a:avLst/>
          </a:prstGeom>
          <a:solidFill>
            <a:srgbClr val="CCFFCC"/>
          </a:solidFill>
        </p:spPr>
        <p:txBody>
          <a:bodyPr wrap="square" rtlCol="0">
            <a:spAutoFit/>
          </a:bodyPr>
          <a:lstStyle/>
          <a:p>
            <a:pPr algn="ctr"/>
            <a:r>
              <a:rPr lang="en-US" dirty="0" smtClean="0"/>
              <a:t>Pathway#2</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DAP12 signaling</a:t>
            </a:r>
            <a:endParaRPr lang="en-US" dirty="0"/>
          </a:p>
        </p:txBody>
      </p:sp>
      <p:pic>
        <p:nvPicPr>
          <p:cNvPr id="4" name="Picture 3"/>
          <p:cNvPicPr>
            <a:picLocks noChangeAspect="1"/>
          </p:cNvPicPr>
          <p:nvPr/>
        </p:nvPicPr>
        <p:blipFill>
          <a:blip r:embed="rId2"/>
          <a:stretch>
            <a:fillRect/>
          </a:stretch>
        </p:blipFill>
        <p:spPr>
          <a:xfrm>
            <a:off x="803032" y="994495"/>
            <a:ext cx="7121569" cy="5029200"/>
          </a:xfrm>
          <a:prstGeom prst="rect">
            <a:avLst/>
          </a:prstGeom>
        </p:spPr>
      </p:pic>
      <p:sp>
        <p:nvSpPr>
          <p:cNvPr id="5" name="TextBox 4"/>
          <p:cNvSpPr txBox="1"/>
          <p:nvPr/>
        </p:nvSpPr>
        <p:spPr>
          <a:xfrm>
            <a:off x="4800272" y="6461646"/>
            <a:ext cx="4191000" cy="253916"/>
          </a:xfrm>
          <a:prstGeom prst="rect">
            <a:avLst/>
          </a:prstGeom>
          <a:noFill/>
        </p:spPr>
        <p:txBody>
          <a:bodyPr wrap="square" rtlCol="0">
            <a:spAutoFit/>
          </a:bodyPr>
          <a:lstStyle/>
          <a:p>
            <a:r>
              <a:rPr lang="en-US" sz="1050" dirty="0" smtClean="0">
                <a:solidFill>
                  <a:schemeClr val="bg1"/>
                </a:solidFill>
              </a:rPr>
              <a:t>Underhill and </a:t>
            </a:r>
            <a:r>
              <a:rPr lang="en-US" sz="1050" dirty="0" err="1" smtClean="0">
                <a:solidFill>
                  <a:schemeClr val="bg1"/>
                </a:solidFill>
              </a:rPr>
              <a:t>Goodridge</a:t>
            </a:r>
            <a:r>
              <a:rPr lang="en-US" sz="1050" dirty="0" smtClean="0">
                <a:solidFill>
                  <a:schemeClr val="bg1"/>
                </a:solidFill>
              </a:rPr>
              <a:t>, Trends </a:t>
            </a:r>
            <a:r>
              <a:rPr lang="en-US" sz="1050" dirty="0" err="1" smtClean="0">
                <a:solidFill>
                  <a:schemeClr val="bg1"/>
                </a:solidFill>
              </a:rPr>
              <a:t>Immunol</a:t>
            </a:r>
            <a:r>
              <a:rPr lang="en-US" sz="1050" dirty="0" smtClean="0">
                <a:solidFill>
                  <a:schemeClr val="bg1"/>
                </a:solidFill>
              </a:rPr>
              <a:t>. 28: 66, 2006</a:t>
            </a:r>
            <a:endParaRPr lang="en-US" sz="1050" dirty="0">
              <a:solidFill>
                <a:schemeClr val="bg1"/>
              </a:solidFill>
            </a:endParaRPr>
          </a:p>
        </p:txBody>
      </p:sp>
      <p:sp>
        <p:nvSpPr>
          <p:cNvPr id="6" name="Rectangle 5"/>
          <p:cNvSpPr/>
          <p:nvPr/>
        </p:nvSpPr>
        <p:spPr>
          <a:xfrm>
            <a:off x="2066345" y="4038600"/>
            <a:ext cx="990600" cy="200972"/>
          </a:xfrm>
          <a:prstGeom prst="rect">
            <a:avLst/>
          </a:prstGeom>
          <a:solidFill>
            <a:srgbClr val="FF0000">
              <a:alpha val="0"/>
            </a:srgbClr>
          </a:solid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328503" y="4603871"/>
            <a:ext cx="609600" cy="304800"/>
          </a:xfrm>
          <a:prstGeom prst="rect">
            <a:avLst/>
          </a:prstGeom>
          <a:solidFill>
            <a:srgbClr val="FF0000">
              <a:alpha val="0"/>
            </a:srgbClr>
          </a:solid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 name="Group 9"/>
          <p:cNvGrpSpPr/>
          <p:nvPr/>
        </p:nvGrpSpPr>
        <p:grpSpPr>
          <a:xfrm>
            <a:off x="3200400" y="2438400"/>
            <a:ext cx="507832" cy="685800"/>
            <a:chOff x="3200400" y="2438400"/>
            <a:chExt cx="507832" cy="685800"/>
          </a:xfrm>
        </p:grpSpPr>
        <p:sp>
          <p:nvSpPr>
            <p:cNvPr id="8" name="TextBox 7"/>
            <p:cNvSpPr txBox="1"/>
            <p:nvPr/>
          </p:nvSpPr>
          <p:spPr>
            <a:xfrm rot="5400000">
              <a:off x="2984458" y="2654342"/>
              <a:ext cx="685800" cy="253916"/>
            </a:xfrm>
            <a:prstGeom prst="rect">
              <a:avLst/>
            </a:prstGeom>
            <a:noFill/>
          </p:spPr>
          <p:txBody>
            <a:bodyPr wrap="square" rtlCol="0">
              <a:spAutoFit/>
            </a:bodyPr>
            <a:lstStyle/>
            <a:p>
              <a:r>
                <a:rPr lang="en-US" sz="1050" dirty="0" smtClean="0"/>
                <a:t>DAP12</a:t>
              </a:r>
              <a:endParaRPr lang="en-US" sz="1050" dirty="0"/>
            </a:p>
          </p:txBody>
        </p:sp>
        <p:sp>
          <p:nvSpPr>
            <p:cNvPr id="9" name="TextBox 8"/>
            <p:cNvSpPr txBox="1"/>
            <p:nvPr/>
          </p:nvSpPr>
          <p:spPr>
            <a:xfrm rot="5400000">
              <a:off x="3238374" y="2654342"/>
              <a:ext cx="685800" cy="253916"/>
            </a:xfrm>
            <a:prstGeom prst="rect">
              <a:avLst/>
            </a:prstGeom>
            <a:noFill/>
          </p:spPr>
          <p:txBody>
            <a:bodyPr wrap="square" rtlCol="0">
              <a:spAutoFit/>
            </a:bodyPr>
            <a:lstStyle/>
            <a:p>
              <a:r>
                <a:rPr lang="en-US" sz="1050" dirty="0" smtClean="0"/>
                <a:t>DAP12</a:t>
              </a:r>
              <a:endParaRPr lang="en-US" sz="1050" dirty="0"/>
            </a:p>
          </p:txBody>
        </p:sp>
      </p:grpSp>
      <p:grpSp>
        <p:nvGrpSpPr>
          <p:cNvPr id="11" name="Group 10"/>
          <p:cNvGrpSpPr/>
          <p:nvPr/>
        </p:nvGrpSpPr>
        <p:grpSpPr>
          <a:xfrm>
            <a:off x="4430271" y="2438400"/>
            <a:ext cx="507832" cy="685800"/>
            <a:chOff x="3200400" y="2438400"/>
            <a:chExt cx="507832" cy="685800"/>
          </a:xfrm>
        </p:grpSpPr>
        <p:sp>
          <p:nvSpPr>
            <p:cNvPr id="12" name="TextBox 11"/>
            <p:cNvSpPr txBox="1"/>
            <p:nvPr/>
          </p:nvSpPr>
          <p:spPr>
            <a:xfrm rot="5400000">
              <a:off x="2984458" y="2654342"/>
              <a:ext cx="685800" cy="253916"/>
            </a:xfrm>
            <a:prstGeom prst="rect">
              <a:avLst/>
            </a:prstGeom>
            <a:noFill/>
          </p:spPr>
          <p:txBody>
            <a:bodyPr wrap="square" rtlCol="0">
              <a:spAutoFit/>
            </a:bodyPr>
            <a:lstStyle/>
            <a:p>
              <a:r>
                <a:rPr lang="en-US" sz="1050" dirty="0" smtClean="0"/>
                <a:t>DAP12</a:t>
              </a:r>
              <a:endParaRPr lang="en-US" sz="1050" dirty="0"/>
            </a:p>
          </p:txBody>
        </p:sp>
        <p:sp>
          <p:nvSpPr>
            <p:cNvPr id="13" name="TextBox 12"/>
            <p:cNvSpPr txBox="1"/>
            <p:nvPr/>
          </p:nvSpPr>
          <p:spPr>
            <a:xfrm rot="5400000">
              <a:off x="3238374" y="2654342"/>
              <a:ext cx="685800" cy="253916"/>
            </a:xfrm>
            <a:prstGeom prst="rect">
              <a:avLst/>
            </a:prstGeom>
            <a:noFill/>
          </p:spPr>
          <p:txBody>
            <a:bodyPr wrap="square" rtlCol="0">
              <a:spAutoFit/>
            </a:bodyPr>
            <a:lstStyle/>
            <a:p>
              <a:r>
                <a:rPr lang="en-US" sz="1050" dirty="0" smtClean="0"/>
                <a:t>DAP12</a:t>
              </a:r>
              <a:endParaRPr lang="en-US" sz="1050" dirty="0"/>
            </a:p>
          </p:txBody>
        </p:sp>
      </p:grpSp>
      <p:sp>
        <p:nvSpPr>
          <p:cNvPr id="14" name="TextBox 13"/>
          <p:cNvSpPr txBox="1"/>
          <p:nvPr/>
        </p:nvSpPr>
        <p:spPr>
          <a:xfrm>
            <a:off x="304362" y="6171806"/>
            <a:ext cx="2004595" cy="369332"/>
          </a:xfrm>
          <a:prstGeom prst="rect">
            <a:avLst/>
          </a:prstGeom>
          <a:noFill/>
        </p:spPr>
        <p:txBody>
          <a:bodyPr wrap="square" rtlCol="0">
            <a:spAutoFit/>
          </a:bodyPr>
          <a:lstStyle/>
          <a:p>
            <a:r>
              <a:rPr lang="en-US" dirty="0" smtClean="0">
                <a:solidFill>
                  <a:srgbClr val="FFFFFF"/>
                </a:solidFill>
                <a:hlinkClick r:id="rId3" action="ppaction://hlinkpres?slideindex=1&amp;slidetitle="/>
              </a:rPr>
              <a:t>Non receptor </a:t>
            </a:r>
            <a:r>
              <a:rPr lang="en-US" dirty="0" err="1" smtClean="0">
                <a:solidFill>
                  <a:srgbClr val="FFFFFF"/>
                </a:solidFill>
                <a:hlinkClick r:id="rId3" action="ppaction://hlinkpres?slideindex=1&amp;slidetitle="/>
              </a:rPr>
              <a:t>PTKs</a:t>
            </a:r>
            <a:endParaRPr lang="en-US" dirty="0">
              <a:solidFill>
                <a:srgbClr val="FFFFFF"/>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Avidity of receptor ligation determines activating or inhibitory output from DAP12</a:t>
            </a:r>
            <a:endParaRPr lang="en-US" dirty="0"/>
          </a:p>
        </p:txBody>
      </p:sp>
      <p:sp>
        <p:nvSpPr>
          <p:cNvPr id="5" name="TextBox 4"/>
          <p:cNvSpPr txBox="1"/>
          <p:nvPr/>
        </p:nvSpPr>
        <p:spPr>
          <a:xfrm>
            <a:off x="5188035" y="6248400"/>
            <a:ext cx="3498766" cy="253916"/>
          </a:xfrm>
          <a:prstGeom prst="rect">
            <a:avLst/>
          </a:prstGeom>
          <a:noFill/>
        </p:spPr>
        <p:txBody>
          <a:bodyPr wrap="square" rtlCol="0">
            <a:spAutoFit/>
          </a:bodyPr>
          <a:lstStyle/>
          <a:p>
            <a:r>
              <a:rPr lang="en-US" sz="1050" dirty="0" smtClean="0">
                <a:solidFill>
                  <a:schemeClr val="bg1"/>
                </a:solidFill>
              </a:rPr>
              <a:t>Underhill and </a:t>
            </a:r>
            <a:r>
              <a:rPr lang="en-US" sz="1050" dirty="0" err="1" smtClean="0">
                <a:solidFill>
                  <a:schemeClr val="bg1"/>
                </a:solidFill>
              </a:rPr>
              <a:t>Goodridge</a:t>
            </a:r>
            <a:r>
              <a:rPr lang="en-US" sz="1050" dirty="0" smtClean="0">
                <a:solidFill>
                  <a:schemeClr val="bg1"/>
                </a:solidFill>
              </a:rPr>
              <a:t>, Trends </a:t>
            </a:r>
            <a:r>
              <a:rPr lang="en-US" sz="1050" dirty="0" err="1" smtClean="0">
                <a:solidFill>
                  <a:schemeClr val="bg1"/>
                </a:solidFill>
              </a:rPr>
              <a:t>Immunol</a:t>
            </a:r>
            <a:r>
              <a:rPr lang="en-US" sz="1050" dirty="0" smtClean="0">
                <a:solidFill>
                  <a:schemeClr val="bg1"/>
                </a:solidFill>
              </a:rPr>
              <a:t>. 28: 66, 2006</a:t>
            </a:r>
            <a:endParaRPr lang="en-US" sz="1050" dirty="0">
              <a:solidFill>
                <a:schemeClr val="bg1"/>
              </a:solidFill>
            </a:endParaRPr>
          </a:p>
        </p:txBody>
      </p:sp>
      <p:grpSp>
        <p:nvGrpSpPr>
          <p:cNvPr id="16" name="Group 15"/>
          <p:cNvGrpSpPr/>
          <p:nvPr/>
        </p:nvGrpSpPr>
        <p:grpSpPr>
          <a:xfrm>
            <a:off x="1143000" y="1143000"/>
            <a:ext cx="6858000" cy="4807670"/>
            <a:chOff x="1143000" y="1143000"/>
            <a:chExt cx="6858000" cy="4807670"/>
          </a:xfrm>
        </p:grpSpPr>
        <p:pic>
          <p:nvPicPr>
            <p:cNvPr id="4" name="Picture 3"/>
            <p:cNvPicPr>
              <a:picLocks noChangeAspect="1"/>
            </p:cNvPicPr>
            <p:nvPr/>
          </p:nvPicPr>
          <p:blipFill>
            <a:blip r:embed="rId2"/>
            <a:stretch>
              <a:fillRect/>
            </a:stretch>
          </p:blipFill>
          <p:spPr>
            <a:xfrm>
              <a:off x="1143000" y="1143000"/>
              <a:ext cx="6858000" cy="4807670"/>
            </a:xfrm>
            <a:prstGeom prst="rect">
              <a:avLst/>
            </a:prstGeom>
          </p:spPr>
        </p:pic>
        <p:grpSp>
          <p:nvGrpSpPr>
            <p:cNvPr id="7" name="Group 6"/>
            <p:cNvGrpSpPr/>
            <p:nvPr/>
          </p:nvGrpSpPr>
          <p:grpSpPr>
            <a:xfrm>
              <a:off x="2710294" y="2354984"/>
              <a:ext cx="507832" cy="685800"/>
              <a:chOff x="3200400" y="2438400"/>
              <a:chExt cx="507832" cy="685800"/>
            </a:xfrm>
          </p:grpSpPr>
          <p:sp>
            <p:nvSpPr>
              <p:cNvPr id="8" name="TextBox 7"/>
              <p:cNvSpPr txBox="1"/>
              <p:nvPr/>
            </p:nvSpPr>
            <p:spPr>
              <a:xfrm rot="5400000">
                <a:off x="2984458" y="2654342"/>
                <a:ext cx="685800" cy="253916"/>
              </a:xfrm>
              <a:prstGeom prst="rect">
                <a:avLst/>
              </a:prstGeom>
              <a:noFill/>
            </p:spPr>
            <p:txBody>
              <a:bodyPr wrap="square" rtlCol="0">
                <a:spAutoFit/>
              </a:bodyPr>
              <a:lstStyle/>
              <a:p>
                <a:r>
                  <a:rPr lang="en-US" sz="1050" dirty="0" smtClean="0"/>
                  <a:t>DAP12</a:t>
                </a:r>
                <a:endParaRPr lang="en-US" sz="1050" dirty="0"/>
              </a:p>
            </p:txBody>
          </p:sp>
          <p:sp>
            <p:nvSpPr>
              <p:cNvPr id="9" name="TextBox 8"/>
              <p:cNvSpPr txBox="1"/>
              <p:nvPr/>
            </p:nvSpPr>
            <p:spPr>
              <a:xfrm rot="5400000">
                <a:off x="3238374" y="2654342"/>
                <a:ext cx="685800" cy="253916"/>
              </a:xfrm>
              <a:prstGeom prst="rect">
                <a:avLst/>
              </a:prstGeom>
              <a:noFill/>
            </p:spPr>
            <p:txBody>
              <a:bodyPr wrap="square" rtlCol="0">
                <a:spAutoFit/>
              </a:bodyPr>
              <a:lstStyle/>
              <a:p>
                <a:r>
                  <a:rPr lang="en-US" sz="1050" dirty="0" smtClean="0"/>
                  <a:t>DAP12</a:t>
                </a:r>
                <a:endParaRPr lang="en-US" sz="1050" dirty="0"/>
              </a:p>
            </p:txBody>
          </p:sp>
        </p:grpSp>
        <p:grpSp>
          <p:nvGrpSpPr>
            <p:cNvPr id="10" name="Group 9"/>
            <p:cNvGrpSpPr/>
            <p:nvPr/>
          </p:nvGrpSpPr>
          <p:grpSpPr>
            <a:xfrm>
              <a:off x="4267200" y="2362200"/>
              <a:ext cx="507832" cy="732494"/>
              <a:chOff x="3200400" y="2438400"/>
              <a:chExt cx="507832" cy="685800"/>
            </a:xfrm>
          </p:grpSpPr>
          <p:sp>
            <p:nvSpPr>
              <p:cNvPr id="11" name="TextBox 10"/>
              <p:cNvSpPr txBox="1"/>
              <p:nvPr/>
            </p:nvSpPr>
            <p:spPr>
              <a:xfrm rot="5400000">
                <a:off x="2984458" y="2654342"/>
                <a:ext cx="685800" cy="253916"/>
              </a:xfrm>
              <a:prstGeom prst="rect">
                <a:avLst/>
              </a:prstGeom>
              <a:noFill/>
            </p:spPr>
            <p:txBody>
              <a:bodyPr wrap="square" rtlCol="0">
                <a:spAutoFit/>
              </a:bodyPr>
              <a:lstStyle/>
              <a:p>
                <a:r>
                  <a:rPr lang="en-US" sz="1050" dirty="0" smtClean="0"/>
                  <a:t>DAP12</a:t>
                </a:r>
                <a:endParaRPr lang="en-US" sz="1050" dirty="0"/>
              </a:p>
            </p:txBody>
          </p:sp>
          <p:sp>
            <p:nvSpPr>
              <p:cNvPr id="12" name="TextBox 11"/>
              <p:cNvSpPr txBox="1"/>
              <p:nvPr/>
            </p:nvSpPr>
            <p:spPr>
              <a:xfrm rot="5400000">
                <a:off x="3238374" y="2654342"/>
                <a:ext cx="685800" cy="253916"/>
              </a:xfrm>
              <a:prstGeom prst="rect">
                <a:avLst/>
              </a:prstGeom>
              <a:noFill/>
            </p:spPr>
            <p:txBody>
              <a:bodyPr wrap="square" rtlCol="0">
                <a:spAutoFit/>
              </a:bodyPr>
              <a:lstStyle/>
              <a:p>
                <a:r>
                  <a:rPr lang="en-US" sz="1050" dirty="0" smtClean="0"/>
                  <a:t>DAP12</a:t>
                </a:r>
                <a:endParaRPr lang="en-US" sz="1050" dirty="0"/>
              </a:p>
            </p:txBody>
          </p:sp>
        </p:grpSp>
        <p:grpSp>
          <p:nvGrpSpPr>
            <p:cNvPr id="13" name="Group 12"/>
            <p:cNvGrpSpPr/>
            <p:nvPr/>
          </p:nvGrpSpPr>
          <p:grpSpPr>
            <a:xfrm>
              <a:off x="5542696" y="2347768"/>
              <a:ext cx="507832" cy="732494"/>
              <a:chOff x="3200400" y="2438400"/>
              <a:chExt cx="507832" cy="685800"/>
            </a:xfrm>
          </p:grpSpPr>
          <p:sp>
            <p:nvSpPr>
              <p:cNvPr id="14" name="TextBox 13"/>
              <p:cNvSpPr txBox="1"/>
              <p:nvPr/>
            </p:nvSpPr>
            <p:spPr>
              <a:xfrm rot="5400000">
                <a:off x="2984458" y="2654342"/>
                <a:ext cx="685800" cy="253916"/>
              </a:xfrm>
              <a:prstGeom prst="rect">
                <a:avLst/>
              </a:prstGeom>
              <a:noFill/>
            </p:spPr>
            <p:txBody>
              <a:bodyPr wrap="square" rtlCol="0">
                <a:spAutoFit/>
              </a:bodyPr>
              <a:lstStyle/>
              <a:p>
                <a:r>
                  <a:rPr lang="en-US" sz="1050" dirty="0" smtClean="0"/>
                  <a:t>DAP12</a:t>
                </a:r>
                <a:endParaRPr lang="en-US" sz="1050" dirty="0"/>
              </a:p>
            </p:txBody>
          </p:sp>
          <p:sp>
            <p:nvSpPr>
              <p:cNvPr id="15" name="TextBox 14"/>
              <p:cNvSpPr txBox="1"/>
              <p:nvPr/>
            </p:nvSpPr>
            <p:spPr>
              <a:xfrm rot="5400000">
                <a:off x="3238374" y="2654342"/>
                <a:ext cx="685800" cy="253916"/>
              </a:xfrm>
              <a:prstGeom prst="rect">
                <a:avLst/>
              </a:prstGeom>
              <a:noFill/>
            </p:spPr>
            <p:txBody>
              <a:bodyPr wrap="square" rtlCol="0">
                <a:spAutoFit/>
              </a:bodyPr>
              <a:lstStyle/>
              <a:p>
                <a:r>
                  <a:rPr lang="en-US" sz="1050" dirty="0" smtClean="0"/>
                  <a:t>DAP12</a:t>
                </a:r>
                <a:endParaRPr lang="en-US" sz="1050" dirty="0"/>
              </a:p>
            </p:txBody>
          </p:sp>
        </p:grpSp>
      </p:grpSp>
      <p:sp>
        <p:nvSpPr>
          <p:cNvPr id="17" name="Rectangle 16"/>
          <p:cNvSpPr/>
          <p:nvPr/>
        </p:nvSpPr>
        <p:spPr>
          <a:xfrm>
            <a:off x="3564518" y="1522597"/>
            <a:ext cx="1007482" cy="678313"/>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190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4982358" y="1523459"/>
            <a:ext cx="1007482" cy="678313"/>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190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612056" y="3429000"/>
            <a:ext cx="137097" cy="150185"/>
          </a:xfrm>
          <a:prstGeom prst="rect">
            <a:avLst/>
          </a:prstGeom>
          <a:gradFill flip="none" rotWithShape="1">
            <a:gsLst>
              <a:gs pos="0">
                <a:schemeClr val="accent1">
                  <a:tint val="100000"/>
                  <a:shade val="100000"/>
                  <a:satMod val="130000"/>
                  <a:alpha val="28000"/>
                </a:schemeClr>
              </a:gs>
              <a:gs pos="100000">
                <a:schemeClr val="accent1">
                  <a:tint val="50000"/>
                  <a:shade val="100000"/>
                  <a:satMod val="350000"/>
                  <a:alpha val="28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5989840" y="3429000"/>
            <a:ext cx="137097" cy="150185"/>
          </a:xfrm>
          <a:prstGeom prst="rect">
            <a:avLst/>
          </a:prstGeom>
          <a:gradFill flip="none" rotWithShape="1">
            <a:gsLst>
              <a:gs pos="0">
                <a:schemeClr val="accent1">
                  <a:tint val="100000"/>
                  <a:shade val="100000"/>
                  <a:satMod val="130000"/>
                  <a:alpha val="28000"/>
                </a:schemeClr>
              </a:gs>
              <a:gs pos="100000">
                <a:schemeClr val="accent1">
                  <a:tint val="50000"/>
                  <a:shade val="100000"/>
                  <a:satMod val="350000"/>
                  <a:alpha val="28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5983473" y="3788691"/>
            <a:ext cx="137097" cy="150185"/>
          </a:xfrm>
          <a:prstGeom prst="rect">
            <a:avLst/>
          </a:prstGeom>
          <a:gradFill flip="none" rotWithShape="1">
            <a:gsLst>
              <a:gs pos="0">
                <a:schemeClr val="accent1">
                  <a:tint val="100000"/>
                  <a:shade val="100000"/>
                  <a:satMod val="130000"/>
                  <a:alpha val="28000"/>
                </a:schemeClr>
              </a:gs>
              <a:gs pos="100000">
                <a:schemeClr val="accent1">
                  <a:tint val="50000"/>
                  <a:shade val="100000"/>
                  <a:satMod val="350000"/>
                  <a:alpha val="28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1"/>
          <p:cNvSpPr txBox="1">
            <a:spLocks/>
          </p:cNvSpPr>
          <p:nvPr/>
        </p:nvSpPr>
        <p:spPr>
          <a:xfrm>
            <a:off x="1620966" y="0"/>
            <a:ext cx="7376578" cy="563562"/>
          </a:xfrm>
          <a:prstGeom prst="rect">
            <a:avLst/>
          </a:prstGeom>
        </p:spPr>
        <p:txBody>
          <a:bodyPr vert="horz" lIns="91440" tIns="45720" rIns="91440" bIns="45720" rtlCol="0" anchor="ctr">
            <a:normAutofit fontScale="97500"/>
          </a:body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FFFF00"/>
                </a:solidFill>
                <a:effectLst/>
                <a:uLnTx/>
                <a:uFillTx/>
                <a:latin typeface="Comic Sans MS"/>
                <a:ea typeface="+mj-ea"/>
                <a:cs typeface="Comic Sans MS"/>
              </a:rPr>
              <a:t>Wnt-</a:t>
            </a:r>
            <a:r>
              <a:rPr kumimoji="0" lang="en-US" sz="2800" b="1" i="0" u="none" strike="noStrike" kern="1200" cap="none" spc="0" normalizeH="0" baseline="0" noProof="0" dirty="0" err="1" smtClean="0">
                <a:ln>
                  <a:noFill/>
                </a:ln>
                <a:solidFill>
                  <a:srgbClr val="FFFF00"/>
                </a:solidFill>
                <a:effectLst/>
                <a:uLnTx/>
                <a:uFillTx/>
                <a:latin typeface="Symbol" charset="2"/>
                <a:ea typeface="+mj-ea"/>
                <a:cs typeface="Symbol" charset="2"/>
              </a:rPr>
              <a:t>b</a:t>
            </a:r>
            <a:r>
              <a:rPr kumimoji="0" lang="en-US" sz="2800" b="1" i="0" u="none" strike="noStrike" kern="1200" cap="none" spc="0" normalizeH="0" baseline="0" noProof="0" dirty="0" smtClean="0">
                <a:ln>
                  <a:noFill/>
                </a:ln>
                <a:solidFill>
                  <a:srgbClr val="FFFF00"/>
                </a:solidFill>
                <a:effectLst/>
                <a:uLnTx/>
                <a:uFillTx/>
                <a:latin typeface="Comic Sans MS"/>
                <a:ea typeface="+mj-ea"/>
                <a:cs typeface="Comic Sans MS"/>
              </a:rPr>
              <a:t>-catenin canonical signaling</a:t>
            </a:r>
            <a:r>
              <a:rPr kumimoji="0" lang="en-US" sz="2800" b="1" i="0" u="none" strike="noStrike" kern="1200" cap="none" spc="0" normalizeH="0" noProof="0" dirty="0" smtClean="0">
                <a:ln>
                  <a:noFill/>
                </a:ln>
                <a:solidFill>
                  <a:srgbClr val="FFFF00"/>
                </a:solidFill>
                <a:effectLst/>
                <a:uLnTx/>
                <a:uFillTx/>
                <a:latin typeface="Comic Sans MS"/>
                <a:ea typeface="+mj-ea"/>
                <a:cs typeface="Comic Sans MS"/>
              </a:rPr>
              <a:t> pathway</a:t>
            </a:r>
            <a:endParaRPr kumimoji="0" lang="en-US" sz="2800" b="1" i="0" u="none" strike="noStrike" kern="1200" cap="none" spc="0" normalizeH="0" baseline="0" noProof="0" dirty="0">
              <a:ln>
                <a:noFill/>
              </a:ln>
              <a:solidFill>
                <a:srgbClr val="FFFF00"/>
              </a:solidFill>
              <a:effectLst/>
              <a:uLnTx/>
              <a:uFillTx/>
              <a:latin typeface="Comic Sans MS"/>
              <a:ea typeface="+mj-ea"/>
              <a:cs typeface="Comic Sans MS"/>
            </a:endParaRPr>
          </a:p>
        </p:txBody>
      </p:sp>
      <p:sp>
        <p:nvSpPr>
          <p:cNvPr id="9" name="TextBox 8"/>
          <p:cNvSpPr txBox="1"/>
          <p:nvPr/>
        </p:nvSpPr>
        <p:spPr>
          <a:xfrm>
            <a:off x="304801" y="6011614"/>
            <a:ext cx="2312445" cy="553998"/>
          </a:xfrm>
          <a:prstGeom prst="rect">
            <a:avLst/>
          </a:prstGeom>
          <a:noFill/>
          <a:ln>
            <a:noFill/>
          </a:ln>
        </p:spPr>
        <p:txBody>
          <a:bodyPr wrap="square" rtlCol="0">
            <a:spAutoFit/>
          </a:bodyPr>
          <a:lstStyle/>
          <a:p>
            <a:r>
              <a:rPr lang="en-US" sz="1600" b="1" dirty="0" smtClean="0">
                <a:solidFill>
                  <a:schemeClr val="bg1"/>
                </a:solidFill>
              </a:rPr>
              <a:t>Destruction complex:</a:t>
            </a:r>
          </a:p>
          <a:p>
            <a:r>
              <a:rPr lang="en-US" sz="1400" dirty="0" err="1" smtClean="0">
                <a:solidFill>
                  <a:schemeClr val="bg1"/>
                </a:solidFill>
              </a:rPr>
              <a:t>Axin</a:t>
            </a:r>
            <a:r>
              <a:rPr lang="en-US" sz="1400" dirty="0" smtClean="0">
                <a:solidFill>
                  <a:schemeClr val="bg1"/>
                </a:solidFill>
              </a:rPr>
              <a:t>, APC, GSK3</a:t>
            </a:r>
            <a:r>
              <a:rPr lang="en-US" sz="1400" dirty="0" smtClean="0">
                <a:solidFill>
                  <a:schemeClr val="bg1"/>
                </a:solidFill>
                <a:latin typeface="Symbol" charset="2"/>
                <a:cs typeface="Symbol" charset="2"/>
              </a:rPr>
              <a:t>b, </a:t>
            </a:r>
            <a:r>
              <a:rPr lang="en-US" sz="1400" dirty="0" smtClean="0">
                <a:solidFill>
                  <a:schemeClr val="bg1"/>
                </a:solidFill>
              </a:rPr>
              <a:t>CKI, PP2A</a:t>
            </a:r>
            <a:endParaRPr lang="en-US" sz="1400" dirty="0">
              <a:solidFill>
                <a:schemeClr val="bg1"/>
              </a:solidFill>
            </a:endParaRPr>
          </a:p>
        </p:txBody>
      </p:sp>
      <p:sp>
        <p:nvSpPr>
          <p:cNvPr id="10" name="TextBox 9"/>
          <p:cNvSpPr txBox="1"/>
          <p:nvPr/>
        </p:nvSpPr>
        <p:spPr>
          <a:xfrm>
            <a:off x="2819400" y="6011614"/>
            <a:ext cx="2455915" cy="769441"/>
          </a:xfrm>
          <a:prstGeom prst="rect">
            <a:avLst/>
          </a:prstGeom>
          <a:noFill/>
        </p:spPr>
        <p:txBody>
          <a:bodyPr wrap="square" rtlCol="0">
            <a:spAutoFit/>
          </a:bodyPr>
          <a:lstStyle/>
          <a:p>
            <a:r>
              <a:rPr lang="en-US" sz="1600" b="1" dirty="0" smtClean="0">
                <a:solidFill>
                  <a:srgbClr val="FFFFFF"/>
                </a:solidFill>
              </a:rPr>
              <a:t>SCF complex:</a:t>
            </a:r>
          </a:p>
          <a:p>
            <a:r>
              <a:rPr lang="en-US" sz="1400" dirty="0" smtClean="0">
                <a:solidFill>
                  <a:srgbClr val="FFFFFF"/>
                </a:solidFill>
              </a:rPr>
              <a:t>SKP1, </a:t>
            </a:r>
            <a:r>
              <a:rPr lang="en-US" sz="1400" dirty="0" err="1" smtClean="0">
                <a:solidFill>
                  <a:srgbClr val="FFFFFF"/>
                </a:solidFill>
              </a:rPr>
              <a:t>Cullin</a:t>
            </a:r>
            <a:r>
              <a:rPr lang="en-US" sz="1400" dirty="0" smtClean="0">
                <a:solidFill>
                  <a:srgbClr val="FFFFFF"/>
                </a:solidFill>
              </a:rPr>
              <a:t>, F-box (</a:t>
            </a:r>
            <a:r>
              <a:rPr lang="en-US" sz="1400" dirty="0" err="1" smtClean="0">
                <a:solidFill>
                  <a:srgbClr val="FFFFFF"/>
                </a:solidFill>
                <a:latin typeface="Symbol" charset="2"/>
                <a:cs typeface="Symbol" charset="2"/>
              </a:rPr>
              <a:t>b</a:t>
            </a:r>
            <a:r>
              <a:rPr lang="en-US" sz="1400" dirty="0" err="1" smtClean="0">
                <a:solidFill>
                  <a:srgbClr val="FFFFFF"/>
                </a:solidFill>
              </a:rPr>
              <a:t>-TrCP</a:t>
            </a:r>
            <a:r>
              <a:rPr lang="en-US" sz="1400" dirty="0" smtClean="0">
                <a:solidFill>
                  <a:srgbClr val="FFFFFF"/>
                </a:solidFill>
              </a:rPr>
              <a:t>), a </a:t>
            </a:r>
            <a:r>
              <a:rPr lang="en-US" sz="1400" dirty="0" err="1" smtClean="0">
                <a:solidFill>
                  <a:srgbClr val="FFFFFF"/>
                </a:solidFill>
              </a:rPr>
              <a:t>multisubunit</a:t>
            </a:r>
            <a:r>
              <a:rPr lang="en-US" sz="1400" dirty="0" smtClean="0">
                <a:solidFill>
                  <a:srgbClr val="FFFFFF"/>
                </a:solidFill>
              </a:rPr>
              <a:t> E3 </a:t>
            </a:r>
            <a:r>
              <a:rPr lang="en-US" sz="1400" dirty="0" err="1" smtClean="0">
                <a:solidFill>
                  <a:srgbClr val="FFFFFF"/>
                </a:solidFill>
              </a:rPr>
              <a:t>ubiquitin</a:t>
            </a:r>
            <a:r>
              <a:rPr lang="en-US" sz="1400" dirty="0" smtClean="0">
                <a:solidFill>
                  <a:srgbClr val="FFFFFF"/>
                </a:solidFill>
              </a:rPr>
              <a:t> </a:t>
            </a:r>
            <a:r>
              <a:rPr lang="en-US" sz="1400" dirty="0" err="1" smtClean="0">
                <a:solidFill>
                  <a:srgbClr val="FFFFFF"/>
                </a:solidFill>
              </a:rPr>
              <a:t>ligase</a:t>
            </a:r>
            <a:endParaRPr lang="en-US" sz="1400" dirty="0">
              <a:solidFill>
                <a:srgbClr val="FFFFFF"/>
              </a:solidFill>
            </a:endParaRPr>
          </a:p>
        </p:txBody>
      </p:sp>
      <p:sp>
        <p:nvSpPr>
          <p:cNvPr id="11" name="TextBox 10"/>
          <p:cNvSpPr txBox="1"/>
          <p:nvPr/>
        </p:nvSpPr>
        <p:spPr>
          <a:xfrm>
            <a:off x="5791200" y="4118788"/>
            <a:ext cx="3352798" cy="2739212"/>
          </a:xfrm>
          <a:prstGeom prst="rect">
            <a:avLst/>
          </a:prstGeom>
          <a:noFill/>
        </p:spPr>
        <p:txBody>
          <a:bodyPr wrap="square" rtlCol="0">
            <a:spAutoFit/>
          </a:bodyPr>
          <a:lstStyle/>
          <a:p>
            <a:r>
              <a:rPr lang="en-US" sz="1600" b="1" dirty="0" err="1" smtClean="0">
                <a:solidFill>
                  <a:srgbClr val="FFFF00"/>
                </a:solidFill>
                <a:latin typeface="Symbol" charset="2"/>
                <a:cs typeface="Symbol" charset="2"/>
              </a:rPr>
              <a:t>b</a:t>
            </a:r>
            <a:r>
              <a:rPr lang="en-US" sz="1600" b="1" dirty="0" smtClean="0">
                <a:solidFill>
                  <a:srgbClr val="FFFF00"/>
                </a:solidFill>
              </a:rPr>
              <a:t>-catenin:</a:t>
            </a:r>
          </a:p>
          <a:p>
            <a:r>
              <a:rPr lang="en-US" sz="1400" dirty="0" smtClean="0">
                <a:solidFill>
                  <a:srgbClr val="FFFFFF"/>
                </a:solidFill>
              </a:rPr>
              <a:t>- Member of the Armadillo repeat protein </a:t>
            </a:r>
            <a:r>
              <a:rPr lang="en-US" sz="1400" dirty="0" err="1" smtClean="0">
                <a:solidFill>
                  <a:srgbClr val="FFFFFF"/>
                </a:solidFill>
              </a:rPr>
              <a:t>superfamily</a:t>
            </a:r>
            <a:r>
              <a:rPr lang="en-US" sz="1400" dirty="0" smtClean="0">
                <a:solidFill>
                  <a:srgbClr val="FFFFFF"/>
                </a:solidFill>
              </a:rPr>
              <a:t>;</a:t>
            </a:r>
          </a:p>
          <a:p>
            <a:pPr>
              <a:buFontTx/>
              <a:buChar char="-"/>
            </a:pPr>
            <a:r>
              <a:rPr lang="en-US" sz="1400" dirty="0" smtClean="0">
                <a:solidFill>
                  <a:srgbClr val="FFFFFF"/>
                </a:solidFill>
              </a:rPr>
              <a:t> N-terminus is phosphorylated by GSK3</a:t>
            </a:r>
          </a:p>
          <a:p>
            <a:pPr>
              <a:buFontTx/>
              <a:buChar char="-"/>
            </a:pPr>
            <a:r>
              <a:rPr lang="en-US" sz="1400" dirty="0" smtClean="0">
                <a:solidFill>
                  <a:srgbClr val="FFFFFF"/>
                </a:solidFill>
                <a:cs typeface="Symbol" charset="2"/>
              </a:rPr>
              <a:t> in the presence of Wnt ligand, </a:t>
            </a:r>
            <a:r>
              <a:rPr lang="en-US" sz="1400" dirty="0" err="1" smtClean="0">
                <a:solidFill>
                  <a:srgbClr val="FFFFFF"/>
                </a:solidFill>
                <a:latin typeface="Symbol" charset="2"/>
                <a:cs typeface="Symbol" charset="2"/>
              </a:rPr>
              <a:t>b</a:t>
            </a:r>
            <a:r>
              <a:rPr lang="en-US" sz="1400" dirty="0" err="1" smtClean="0">
                <a:solidFill>
                  <a:srgbClr val="FFFFFF"/>
                </a:solidFill>
              </a:rPr>
              <a:t>-catenin</a:t>
            </a:r>
            <a:r>
              <a:rPr lang="en-US" sz="1400" dirty="0" smtClean="0">
                <a:solidFill>
                  <a:srgbClr val="FFFFFF"/>
                </a:solidFill>
              </a:rPr>
              <a:t> escapes degradation and </a:t>
            </a:r>
            <a:r>
              <a:rPr lang="en-US" sz="1400" dirty="0" err="1" smtClean="0">
                <a:solidFill>
                  <a:srgbClr val="FFFFFF"/>
                </a:solidFill>
              </a:rPr>
              <a:t>translocates</a:t>
            </a:r>
            <a:r>
              <a:rPr lang="en-US" sz="1400" dirty="0" smtClean="0">
                <a:solidFill>
                  <a:srgbClr val="FFFFFF"/>
                </a:solidFill>
              </a:rPr>
              <a:t> to nucleus</a:t>
            </a:r>
          </a:p>
          <a:p>
            <a:pPr>
              <a:buFontTx/>
              <a:buChar char="-"/>
            </a:pPr>
            <a:r>
              <a:rPr lang="en-US" sz="1400" dirty="0" smtClean="0">
                <a:solidFill>
                  <a:srgbClr val="FFFFFF"/>
                </a:solidFill>
              </a:rPr>
              <a:t>in nucleus, displaces TCF bound co-repressors from </a:t>
            </a:r>
            <a:r>
              <a:rPr lang="en-US" sz="1400" dirty="0" err="1" smtClean="0">
                <a:solidFill>
                  <a:srgbClr val="FFFFFF"/>
                </a:solidFill>
              </a:rPr>
              <a:t>WREs</a:t>
            </a:r>
            <a:r>
              <a:rPr lang="en-US" sz="1400" dirty="0" smtClean="0">
                <a:solidFill>
                  <a:srgbClr val="FFFFFF"/>
                </a:solidFill>
              </a:rPr>
              <a:t>, function as scaffold to recruit additional co-activators</a:t>
            </a:r>
          </a:p>
          <a:p>
            <a:pPr>
              <a:buFontTx/>
              <a:buChar char="-"/>
            </a:pPr>
            <a:r>
              <a:rPr lang="en-US" sz="1400" dirty="0" smtClean="0">
                <a:solidFill>
                  <a:srgbClr val="FFFFFF"/>
                </a:solidFill>
              </a:rPr>
              <a:t> target genes: </a:t>
            </a:r>
            <a:r>
              <a:rPr lang="en-US" sz="1400" dirty="0" err="1" smtClean="0">
                <a:solidFill>
                  <a:srgbClr val="FFFFFF"/>
                </a:solidFill>
              </a:rPr>
              <a:t>cyclin</a:t>
            </a:r>
            <a:r>
              <a:rPr lang="en-US" sz="1400" dirty="0" smtClean="0">
                <a:solidFill>
                  <a:srgbClr val="FFFFFF"/>
                </a:solidFill>
              </a:rPr>
              <a:t> D1, </a:t>
            </a:r>
            <a:r>
              <a:rPr lang="en-US" sz="1400" dirty="0" err="1" smtClean="0">
                <a:solidFill>
                  <a:srgbClr val="FFFFFF"/>
                </a:solidFill>
              </a:rPr>
              <a:t>c</a:t>
            </a:r>
            <a:r>
              <a:rPr lang="en-US" sz="1400" dirty="0" smtClean="0">
                <a:solidFill>
                  <a:srgbClr val="FFFFFF"/>
                </a:solidFill>
              </a:rPr>
              <a:t>-Jun, </a:t>
            </a:r>
            <a:r>
              <a:rPr lang="en-US" sz="1400" dirty="0" err="1" smtClean="0">
                <a:solidFill>
                  <a:srgbClr val="FFFFFF"/>
                </a:solidFill>
              </a:rPr>
              <a:t>c-Myc</a:t>
            </a:r>
            <a:r>
              <a:rPr lang="en-US" sz="1400" dirty="0" smtClean="0">
                <a:solidFill>
                  <a:srgbClr val="FFFFFF"/>
                </a:solidFill>
              </a:rPr>
              <a:t>, E-</a:t>
            </a:r>
            <a:r>
              <a:rPr lang="en-US" sz="1400" dirty="0" err="1" smtClean="0">
                <a:solidFill>
                  <a:srgbClr val="FFFFFF"/>
                </a:solidFill>
              </a:rPr>
              <a:t>cadherin</a:t>
            </a:r>
            <a:r>
              <a:rPr lang="en-US" sz="1400" dirty="0" smtClean="0">
                <a:solidFill>
                  <a:srgbClr val="FFFFFF"/>
                </a:solidFill>
              </a:rPr>
              <a:t>, EGFR</a:t>
            </a:r>
          </a:p>
        </p:txBody>
      </p:sp>
      <p:sp>
        <p:nvSpPr>
          <p:cNvPr id="12" name="TextBox 11"/>
          <p:cNvSpPr txBox="1"/>
          <p:nvPr/>
        </p:nvSpPr>
        <p:spPr>
          <a:xfrm>
            <a:off x="5791200" y="1405908"/>
            <a:ext cx="3352798" cy="2769989"/>
          </a:xfrm>
          <a:prstGeom prst="rect">
            <a:avLst/>
          </a:prstGeom>
          <a:noFill/>
        </p:spPr>
        <p:txBody>
          <a:bodyPr wrap="square" rtlCol="0">
            <a:spAutoFit/>
          </a:bodyPr>
          <a:lstStyle/>
          <a:p>
            <a:r>
              <a:rPr lang="en-US" sz="1600" b="1" dirty="0" err="1" smtClean="0">
                <a:solidFill>
                  <a:srgbClr val="FFFF00"/>
                </a:solidFill>
              </a:rPr>
              <a:t>Wnts</a:t>
            </a:r>
            <a:r>
              <a:rPr lang="en-US" sz="1600" b="1" dirty="0" smtClean="0">
                <a:solidFill>
                  <a:schemeClr val="bg1"/>
                </a:solidFill>
              </a:rPr>
              <a:t>:</a:t>
            </a:r>
          </a:p>
          <a:p>
            <a:r>
              <a:rPr lang="en-US" sz="1600" b="1" dirty="0" smtClean="0">
                <a:solidFill>
                  <a:schemeClr val="bg1"/>
                </a:solidFill>
              </a:rPr>
              <a:t>- </a:t>
            </a:r>
            <a:r>
              <a:rPr lang="en-US" sz="1400" dirty="0" smtClean="0">
                <a:solidFill>
                  <a:schemeClr val="bg1"/>
                </a:solidFill>
              </a:rPr>
              <a:t>19, conserved secreted </a:t>
            </a:r>
            <a:r>
              <a:rPr lang="en-US" sz="1400" dirty="0" err="1" smtClean="0">
                <a:solidFill>
                  <a:schemeClr val="bg1"/>
                </a:solidFill>
              </a:rPr>
              <a:t>glycoproteins</a:t>
            </a:r>
            <a:endParaRPr lang="en-US" sz="1400" dirty="0" smtClean="0">
              <a:solidFill>
                <a:schemeClr val="bg1"/>
              </a:solidFill>
            </a:endParaRPr>
          </a:p>
          <a:p>
            <a:r>
              <a:rPr lang="en-US" sz="1400" dirty="0" smtClean="0">
                <a:solidFill>
                  <a:schemeClr val="bg1"/>
                </a:solidFill>
              </a:rPr>
              <a:t>- ligands for the Frizzled family (10)+co-receptors, LRP5, LRP6</a:t>
            </a:r>
          </a:p>
          <a:p>
            <a:r>
              <a:rPr lang="en-US" sz="1400" dirty="0" smtClean="0">
                <a:solidFill>
                  <a:schemeClr val="bg1"/>
                </a:solidFill>
              </a:rPr>
              <a:t>- Wnt binding to Frizzled/LRP5,6 activates the </a:t>
            </a:r>
            <a:r>
              <a:rPr lang="en-US" sz="1400" dirty="0" smtClean="0">
                <a:solidFill>
                  <a:srgbClr val="FFFF00"/>
                </a:solidFill>
              </a:rPr>
              <a:t>canonical </a:t>
            </a:r>
            <a:r>
              <a:rPr lang="en-US" sz="1400" dirty="0" smtClean="0">
                <a:solidFill>
                  <a:schemeClr val="bg1"/>
                </a:solidFill>
              </a:rPr>
              <a:t>pathway</a:t>
            </a:r>
          </a:p>
          <a:p>
            <a:pPr>
              <a:buFontTx/>
              <a:buChar char="-"/>
            </a:pPr>
            <a:r>
              <a:rPr lang="en-US" sz="1400" dirty="0" smtClean="0">
                <a:solidFill>
                  <a:schemeClr val="bg1"/>
                </a:solidFill>
              </a:rPr>
              <a:t> Wnt can also bind to Frizzled w/o LRP5,6 to activate the </a:t>
            </a:r>
            <a:r>
              <a:rPr lang="en-US" sz="1400" dirty="0" smtClean="0">
                <a:solidFill>
                  <a:srgbClr val="FFFF00"/>
                </a:solidFill>
              </a:rPr>
              <a:t>non-canonica</a:t>
            </a:r>
            <a:r>
              <a:rPr lang="en-US" sz="1400" dirty="0" smtClean="0">
                <a:solidFill>
                  <a:schemeClr val="bg1"/>
                </a:solidFill>
              </a:rPr>
              <a:t>l pathway involved in diverse processes e.g.  planar cell polarity</a:t>
            </a:r>
          </a:p>
          <a:p>
            <a:pPr>
              <a:buFontTx/>
              <a:buChar char="-"/>
            </a:pPr>
            <a:r>
              <a:rPr lang="en-US" sz="1400" dirty="0" smtClean="0">
                <a:solidFill>
                  <a:schemeClr val="bg1"/>
                </a:solidFill>
              </a:rPr>
              <a:t> Wnt can also activate </a:t>
            </a:r>
            <a:r>
              <a:rPr lang="en-US" sz="1400" dirty="0" smtClean="0">
                <a:solidFill>
                  <a:srgbClr val="FFFF00"/>
                </a:solidFill>
              </a:rPr>
              <a:t>RTKs ROR2, RYK</a:t>
            </a:r>
            <a:r>
              <a:rPr lang="en-US" sz="1400" dirty="0" smtClean="0">
                <a:solidFill>
                  <a:schemeClr val="bg1"/>
                </a:solidFill>
              </a:rPr>
              <a:t>: Wnt5a binds to ROR2 and activate </a:t>
            </a:r>
            <a:r>
              <a:rPr lang="en-US" sz="1400" dirty="0" err="1" smtClean="0">
                <a:solidFill>
                  <a:schemeClr val="bg1"/>
                </a:solidFill>
              </a:rPr>
              <a:t>JNKs</a:t>
            </a:r>
            <a:endParaRPr lang="en-US" sz="1600" b="1" dirty="0">
              <a:solidFill>
                <a:schemeClr val="bg1"/>
              </a:solidFill>
            </a:endParaRPr>
          </a:p>
        </p:txBody>
      </p:sp>
      <p:grpSp>
        <p:nvGrpSpPr>
          <p:cNvPr id="17" name="Group 16"/>
          <p:cNvGrpSpPr/>
          <p:nvPr/>
        </p:nvGrpSpPr>
        <p:grpSpPr>
          <a:xfrm>
            <a:off x="154456" y="590111"/>
            <a:ext cx="5636745" cy="5270632"/>
            <a:chOff x="154397" y="590111"/>
            <a:chExt cx="5883206" cy="5430123"/>
          </a:xfrm>
        </p:grpSpPr>
        <p:pic>
          <p:nvPicPr>
            <p:cNvPr id="13" name="Picture 7" descr="nrm2717-f2"/>
            <p:cNvPicPr>
              <a:picLocks noChangeAspect="1" noChangeArrowheads="1"/>
            </p:cNvPicPr>
            <p:nvPr/>
          </p:nvPicPr>
          <p:blipFill>
            <a:blip r:embed="rId2"/>
            <a:srcRect/>
            <a:stretch>
              <a:fillRect/>
            </a:stretch>
          </p:blipFill>
          <p:spPr bwMode="auto">
            <a:xfrm>
              <a:off x="155794" y="695813"/>
              <a:ext cx="5881808" cy="5315801"/>
            </a:xfrm>
            <a:prstGeom prst="rect">
              <a:avLst/>
            </a:prstGeom>
            <a:noFill/>
          </p:spPr>
        </p:pic>
        <p:sp>
          <p:nvSpPr>
            <p:cNvPr id="6" name="Text Box 10"/>
            <p:cNvSpPr txBox="1">
              <a:spLocks noChangeArrowheads="1"/>
            </p:cNvSpPr>
            <p:nvPr/>
          </p:nvSpPr>
          <p:spPr bwMode="auto">
            <a:xfrm>
              <a:off x="154397" y="5544599"/>
              <a:ext cx="2328578" cy="475635"/>
            </a:xfrm>
            <a:prstGeom prst="rect">
              <a:avLst/>
            </a:prstGeom>
            <a:noFill/>
            <a:ln w="9525">
              <a:noFill/>
              <a:miter lim="800000"/>
              <a:headEnd/>
              <a:tailEnd/>
            </a:ln>
            <a:effectLst/>
          </p:spPr>
          <p:txBody>
            <a:bodyPr wrap="square">
              <a:prstTxWarp prst="textNoShape">
                <a:avLst/>
              </a:prstTxWarp>
              <a:spAutoFit/>
            </a:bodyPr>
            <a:lstStyle/>
            <a:p>
              <a:r>
                <a:rPr lang="en-US" sz="1200" dirty="0"/>
                <a:t>TCF = T-cell </a:t>
              </a:r>
              <a:r>
                <a:rPr lang="en-US" sz="1200" dirty="0" smtClean="0"/>
                <a:t>factor</a:t>
              </a:r>
            </a:p>
            <a:p>
              <a:r>
                <a:rPr lang="en-US" sz="1200" dirty="0" smtClean="0"/>
                <a:t>LEF = lymphoid enhancer factor</a:t>
              </a:r>
              <a:endParaRPr lang="en-US" sz="1200" dirty="0"/>
            </a:p>
          </p:txBody>
        </p:sp>
        <p:sp>
          <p:nvSpPr>
            <p:cNvPr id="7" name="TextBox 6"/>
            <p:cNvSpPr txBox="1"/>
            <p:nvPr/>
          </p:nvSpPr>
          <p:spPr>
            <a:xfrm>
              <a:off x="4765095" y="590111"/>
              <a:ext cx="1272508" cy="317090"/>
            </a:xfrm>
            <a:prstGeom prst="rect">
              <a:avLst/>
            </a:prstGeom>
            <a:noFill/>
            <a:ln w="19050" cap="flat" cmpd="sng" algn="ctr">
              <a:solidFill>
                <a:srgbClr val="FF0000"/>
              </a:solidFill>
              <a:prstDash val="solid"/>
              <a:round/>
              <a:headEnd type="none" w="med" len="med"/>
              <a:tailEnd type="none" w="med" len="med"/>
            </a:ln>
          </p:spPr>
          <p:txBody>
            <a:bodyPr wrap="square" rtlCol="0">
              <a:spAutoFit/>
            </a:bodyPr>
            <a:lstStyle/>
            <a:p>
              <a:pPr algn="ctr"/>
              <a:r>
                <a:rPr lang="en-US" sz="1400" dirty="0" smtClean="0">
                  <a:solidFill>
                    <a:srgbClr val="FF0000"/>
                  </a:solidFill>
                </a:rPr>
                <a:t>Active state</a:t>
              </a:r>
              <a:endParaRPr lang="en-US" sz="1400" dirty="0">
                <a:solidFill>
                  <a:srgbClr val="FF0000"/>
                </a:solidFill>
              </a:endParaRPr>
            </a:p>
          </p:txBody>
        </p:sp>
        <p:sp>
          <p:nvSpPr>
            <p:cNvPr id="8" name="TextBox 7"/>
            <p:cNvSpPr txBox="1"/>
            <p:nvPr/>
          </p:nvSpPr>
          <p:spPr>
            <a:xfrm>
              <a:off x="1855246" y="590111"/>
              <a:ext cx="1716872" cy="317090"/>
            </a:xfrm>
            <a:prstGeom prst="rect">
              <a:avLst/>
            </a:prstGeom>
            <a:noFill/>
            <a:ln w="19050" cap="flat" cmpd="sng" algn="ctr">
              <a:solidFill>
                <a:srgbClr val="FF0000"/>
              </a:solidFill>
              <a:prstDash val="solid"/>
              <a:round/>
              <a:headEnd type="none" w="med" len="med"/>
              <a:tailEnd type="none" w="med" len="med"/>
            </a:ln>
          </p:spPr>
          <p:txBody>
            <a:bodyPr wrap="square" rtlCol="0">
              <a:spAutoFit/>
            </a:bodyPr>
            <a:lstStyle/>
            <a:p>
              <a:pPr algn="ctr"/>
              <a:r>
                <a:rPr lang="en-US" sz="1400" dirty="0" smtClean="0">
                  <a:solidFill>
                    <a:srgbClr val="FF0000"/>
                  </a:solidFill>
                </a:rPr>
                <a:t>Repressed state</a:t>
              </a:r>
              <a:endParaRPr lang="en-US" sz="1400" dirty="0">
                <a:solidFill>
                  <a:srgbClr val="FF0000"/>
                </a:solidFill>
              </a:endParaRPr>
            </a:p>
          </p:txBody>
        </p:sp>
        <p:sp>
          <p:nvSpPr>
            <p:cNvPr id="14" name="TextBox 13"/>
            <p:cNvSpPr txBox="1"/>
            <p:nvPr/>
          </p:nvSpPr>
          <p:spPr>
            <a:xfrm>
              <a:off x="1676400" y="3503235"/>
              <a:ext cx="1702846" cy="369332"/>
            </a:xfrm>
            <a:prstGeom prst="rect">
              <a:avLst/>
            </a:prstGeom>
            <a:noFill/>
          </p:spPr>
          <p:txBody>
            <a:bodyPr wrap="square" rtlCol="0">
              <a:spAutoFit/>
            </a:bodyPr>
            <a:lstStyle/>
            <a:p>
              <a:r>
                <a:rPr lang="en-US" dirty="0" smtClean="0"/>
                <a:t>SCF complex</a:t>
              </a:r>
              <a:endParaRPr lang="en-US" dirty="0"/>
            </a:p>
          </p:txBody>
        </p:sp>
        <p:sp>
          <p:nvSpPr>
            <p:cNvPr id="16" name="Curved Down Arrow 15"/>
            <p:cNvSpPr/>
            <p:nvPr/>
          </p:nvSpPr>
          <p:spPr>
            <a:xfrm flipH="1">
              <a:off x="685800" y="2857500"/>
              <a:ext cx="304800" cy="22860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19" name="Curved Connector 18"/>
            <p:cNvCxnSpPr/>
            <p:nvPr/>
          </p:nvCxnSpPr>
          <p:spPr>
            <a:xfrm rot="10800000" flipV="1">
              <a:off x="990600" y="3190377"/>
              <a:ext cx="685800" cy="208569"/>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20" name="TextBox 19"/>
          <p:cNvSpPr txBox="1"/>
          <p:nvPr/>
        </p:nvSpPr>
        <p:spPr>
          <a:xfrm>
            <a:off x="5791204" y="527447"/>
            <a:ext cx="3352796" cy="984885"/>
          </a:xfrm>
          <a:prstGeom prst="rect">
            <a:avLst/>
          </a:prstGeom>
          <a:noFill/>
        </p:spPr>
        <p:txBody>
          <a:bodyPr wrap="square" rtlCol="0">
            <a:spAutoFit/>
          </a:bodyPr>
          <a:lstStyle/>
          <a:p>
            <a:r>
              <a:rPr lang="en-US" sz="1600" b="1" dirty="0" smtClean="0">
                <a:solidFill>
                  <a:srgbClr val="FFFF00"/>
                </a:solidFill>
              </a:rPr>
              <a:t>Function:</a:t>
            </a:r>
          </a:p>
          <a:p>
            <a:r>
              <a:rPr lang="en-US" sz="1400" dirty="0" smtClean="0">
                <a:solidFill>
                  <a:schemeClr val="bg1"/>
                </a:solidFill>
              </a:rPr>
              <a:t>Development, adult stem and progenitor cell proliferation, regeneration, cancer, degeneration</a:t>
            </a:r>
            <a:endParaRPr lang="en-US" sz="1400" dirty="0">
              <a:solidFill>
                <a:schemeClr val="bg1"/>
              </a:solidFill>
            </a:endParaRPr>
          </a:p>
        </p:txBody>
      </p:sp>
      <p:sp>
        <p:nvSpPr>
          <p:cNvPr id="4" name="TextBox 3"/>
          <p:cNvSpPr txBox="1"/>
          <p:nvPr/>
        </p:nvSpPr>
        <p:spPr>
          <a:xfrm>
            <a:off x="2269769" y="5598460"/>
            <a:ext cx="3505199" cy="253916"/>
          </a:xfrm>
          <a:prstGeom prst="rect">
            <a:avLst/>
          </a:prstGeom>
          <a:solidFill>
            <a:srgbClr val="69FFFF"/>
          </a:solidFill>
        </p:spPr>
        <p:txBody>
          <a:bodyPr wrap="square" rtlCol="0">
            <a:spAutoFit/>
          </a:bodyPr>
          <a:lstStyle/>
          <a:p>
            <a:r>
              <a:rPr lang="en-US" sz="1050" dirty="0" smtClean="0">
                <a:solidFill>
                  <a:srgbClr val="000000"/>
                </a:solidFill>
              </a:rPr>
              <a:t>Angers and Moon Nat. Rev. Mol. Cell Biol. 10:468, 2009</a:t>
            </a:r>
            <a:endParaRPr lang="en-US" sz="1050" dirty="0">
              <a:solidFill>
                <a:srgbClr val="000000"/>
              </a:solidFill>
            </a:endParaRPr>
          </a:p>
        </p:txBody>
      </p:sp>
      <p:sp>
        <p:nvSpPr>
          <p:cNvPr id="18" name="TextBox 17"/>
          <p:cNvSpPr txBox="1"/>
          <p:nvPr/>
        </p:nvSpPr>
        <p:spPr>
          <a:xfrm>
            <a:off x="0" y="0"/>
            <a:ext cx="1583067" cy="369332"/>
          </a:xfrm>
          <a:prstGeom prst="rect">
            <a:avLst/>
          </a:prstGeom>
          <a:solidFill>
            <a:srgbClr val="CCFFCC"/>
          </a:solidFill>
        </p:spPr>
        <p:txBody>
          <a:bodyPr wrap="square" rtlCol="0">
            <a:spAutoFit/>
          </a:bodyPr>
          <a:lstStyle/>
          <a:p>
            <a:pPr algn="ctr"/>
            <a:r>
              <a:rPr lang="en-US" dirty="0" smtClean="0"/>
              <a:t>Pathway#3</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0"/>
            <a:ext cx="9067800" cy="1143000"/>
          </a:xfrm>
        </p:spPr>
        <p:txBody>
          <a:bodyPr>
            <a:normAutofit/>
          </a:bodyPr>
          <a:lstStyle/>
          <a:p>
            <a:r>
              <a:rPr lang="en-US" sz="3000" dirty="0" err="1" smtClean="0"/>
              <a:t>Cadherin</a:t>
            </a:r>
            <a:r>
              <a:rPr lang="en-US" sz="3000" dirty="0" smtClean="0"/>
              <a:t> can influence </a:t>
            </a:r>
            <a:r>
              <a:rPr lang="en-US" sz="3000" dirty="0" err="1" smtClean="0"/>
              <a:t>Wnt-</a:t>
            </a:r>
            <a:r>
              <a:rPr lang="en-US" sz="3000" dirty="0" err="1" smtClean="0">
                <a:latin typeface="Symbol" charset="2"/>
                <a:cs typeface="Symbol" charset="2"/>
              </a:rPr>
              <a:t>b</a:t>
            </a:r>
            <a:r>
              <a:rPr lang="en-US" sz="3000" dirty="0" err="1" smtClean="0"/>
              <a:t>-catenin</a:t>
            </a:r>
            <a:r>
              <a:rPr lang="en-US" sz="3000" dirty="0" smtClean="0"/>
              <a:t> signaling</a:t>
            </a:r>
            <a:endParaRPr lang="en-US" sz="3000" dirty="0"/>
          </a:p>
        </p:txBody>
      </p:sp>
      <p:pic>
        <p:nvPicPr>
          <p:cNvPr id="4" name="Picture 3"/>
          <p:cNvPicPr>
            <a:picLocks noChangeAspect="1"/>
          </p:cNvPicPr>
          <p:nvPr/>
        </p:nvPicPr>
        <p:blipFill>
          <a:blip r:embed="rId2"/>
          <a:stretch>
            <a:fillRect/>
          </a:stretch>
        </p:blipFill>
        <p:spPr>
          <a:xfrm>
            <a:off x="457200" y="990600"/>
            <a:ext cx="8128000" cy="5543550"/>
          </a:xfrm>
          <a:prstGeom prst="rect">
            <a:avLst/>
          </a:prstGeom>
        </p:spPr>
      </p:pic>
      <p:sp>
        <p:nvSpPr>
          <p:cNvPr id="5" name="TextBox 4"/>
          <p:cNvSpPr txBox="1"/>
          <p:nvPr/>
        </p:nvSpPr>
        <p:spPr>
          <a:xfrm>
            <a:off x="457200" y="6287929"/>
            <a:ext cx="2208076" cy="230832"/>
          </a:xfrm>
          <a:prstGeom prst="rect">
            <a:avLst/>
          </a:prstGeom>
          <a:solidFill>
            <a:schemeClr val="accent2"/>
          </a:solidFill>
        </p:spPr>
        <p:txBody>
          <a:bodyPr wrap="square" rtlCol="0">
            <a:spAutoFit/>
          </a:bodyPr>
          <a:lstStyle/>
          <a:p>
            <a:r>
              <a:rPr lang="en-US" sz="900" dirty="0" smtClean="0"/>
              <a:t>Nelson and </a:t>
            </a:r>
            <a:r>
              <a:rPr lang="en-US" sz="900" dirty="0" err="1" smtClean="0"/>
              <a:t>Nusse</a:t>
            </a:r>
            <a:r>
              <a:rPr lang="en-US" sz="900" dirty="0" smtClean="0"/>
              <a:t> Science 303: 1483, 2004</a:t>
            </a:r>
            <a:endParaRPr lang="en-US" sz="9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Decreased proliferation and increased apoptosis of DAP12-/- BMMs</a:t>
            </a:r>
            <a:endParaRPr lang="en-US" dirty="0"/>
          </a:p>
        </p:txBody>
      </p:sp>
      <p:pic>
        <p:nvPicPr>
          <p:cNvPr id="5" name="Picture 4"/>
          <p:cNvPicPr>
            <a:picLocks noChangeAspect="1"/>
          </p:cNvPicPr>
          <p:nvPr/>
        </p:nvPicPr>
        <p:blipFill>
          <a:blip r:embed="rId2"/>
          <a:stretch>
            <a:fillRect/>
          </a:stretch>
        </p:blipFill>
        <p:spPr>
          <a:xfrm>
            <a:off x="279471" y="1468437"/>
            <a:ext cx="3338962" cy="1636874"/>
          </a:xfrm>
          <a:prstGeom prst="rect">
            <a:avLst/>
          </a:prstGeom>
        </p:spPr>
      </p:pic>
      <p:pic>
        <p:nvPicPr>
          <p:cNvPr id="6" name="Picture 5"/>
          <p:cNvPicPr>
            <a:picLocks noChangeAspect="1"/>
          </p:cNvPicPr>
          <p:nvPr/>
        </p:nvPicPr>
        <p:blipFill>
          <a:blip r:embed="rId3"/>
          <a:stretch>
            <a:fillRect/>
          </a:stretch>
        </p:blipFill>
        <p:spPr>
          <a:xfrm>
            <a:off x="3821829" y="1230678"/>
            <a:ext cx="4957154" cy="4231145"/>
          </a:xfrm>
          <a:prstGeom prst="rect">
            <a:avLst/>
          </a:prstGeom>
        </p:spPr>
      </p:pic>
      <p:sp>
        <p:nvSpPr>
          <p:cNvPr id="7" name="TextBox 6"/>
          <p:cNvSpPr txBox="1"/>
          <p:nvPr/>
        </p:nvSpPr>
        <p:spPr>
          <a:xfrm>
            <a:off x="259780" y="3112296"/>
            <a:ext cx="679806" cy="369332"/>
          </a:xfrm>
          <a:prstGeom prst="rect">
            <a:avLst/>
          </a:prstGeom>
          <a:noFill/>
        </p:spPr>
        <p:txBody>
          <a:bodyPr wrap="none" rtlCol="0">
            <a:spAutoFit/>
          </a:bodyPr>
          <a:lstStyle/>
          <a:p>
            <a:r>
              <a:rPr lang="en-US" dirty="0" smtClean="0">
                <a:solidFill>
                  <a:srgbClr val="FFFFFF"/>
                </a:solidFill>
              </a:rPr>
              <a:t>Fig. 1</a:t>
            </a:r>
            <a:endParaRPr lang="en-US" dirty="0">
              <a:solidFill>
                <a:srgbClr val="FFFFFF"/>
              </a:solidFill>
            </a:endParaRPr>
          </a:p>
        </p:txBody>
      </p:sp>
      <p:sp>
        <p:nvSpPr>
          <p:cNvPr id="8" name="TextBox 7"/>
          <p:cNvSpPr txBox="1"/>
          <p:nvPr/>
        </p:nvSpPr>
        <p:spPr>
          <a:xfrm>
            <a:off x="1332392" y="3112296"/>
            <a:ext cx="1415772" cy="369332"/>
          </a:xfrm>
          <a:prstGeom prst="rect">
            <a:avLst/>
          </a:prstGeom>
          <a:noFill/>
        </p:spPr>
        <p:txBody>
          <a:bodyPr wrap="none" rtlCol="0">
            <a:spAutoFit/>
          </a:bodyPr>
          <a:lstStyle/>
          <a:p>
            <a:r>
              <a:rPr lang="en-US" dirty="0" smtClean="0">
                <a:solidFill>
                  <a:srgbClr val="FFFFFF"/>
                </a:solidFill>
              </a:rPr>
              <a:t>Cell numbers</a:t>
            </a:r>
            <a:endParaRPr lang="en-US" dirty="0">
              <a:solidFill>
                <a:srgbClr val="FFFFFF"/>
              </a:solidFill>
            </a:endParaRPr>
          </a:p>
        </p:txBody>
      </p:sp>
      <p:sp>
        <p:nvSpPr>
          <p:cNvPr id="9" name="TextBox 8"/>
          <p:cNvSpPr txBox="1"/>
          <p:nvPr/>
        </p:nvSpPr>
        <p:spPr>
          <a:xfrm>
            <a:off x="6226378" y="5483735"/>
            <a:ext cx="2605025" cy="369332"/>
          </a:xfrm>
          <a:prstGeom prst="rect">
            <a:avLst/>
          </a:prstGeom>
          <a:noFill/>
        </p:spPr>
        <p:txBody>
          <a:bodyPr wrap="none" rtlCol="0">
            <a:spAutoFit/>
          </a:bodyPr>
          <a:lstStyle/>
          <a:p>
            <a:r>
              <a:rPr lang="en-US" dirty="0" smtClean="0">
                <a:solidFill>
                  <a:srgbClr val="FFFFFF"/>
                </a:solidFill>
              </a:rPr>
              <a:t>Cell cycle analysis using PI</a:t>
            </a:r>
            <a:endParaRPr lang="en-US" dirty="0">
              <a:solidFill>
                <a:srgbClr val="FFFFFF"/>
              </a:solidFill>
            </a:endParaRPr>
          </a:p>
        </p:txBody>
      </p:sp>
      <p:sp>
        <p:nvSpPr>
          <p:cNvPr id="10" name="TextBox 9"/>
          <p:cNvSpPr txBox="1"/>
          <p:nvPr/>
        </p:nvSpPr>
        <p:spPr>
          <a:xfrm>
            <a:off x="439229" y="1084662"/>
            <a:ext cx="2003429" cy="369332"/>
          </a:xfrm>
          <a:prstGeom prst="rect">
            <a:avLst/>
          </a:prstGeom>
          <a:solidFill>
            <a:srgbClr val="CCFFCC"/>
          </a:solidFill>
        </p:spPr>
        <p:txBody>
          <a:bodyPr wrap="square" rtlCol="0">
            <a:spAutoFit/>
          </a:bodyPr>
          <a:lstStyle/>
          <a:p>
            <a:r>
              <a:rPr lang="en-US" dirty="0" smtClean="0"/>
              <a:t>Continuous growth</a:t>
            </a:r>
          </a:p>
        </p:txBody>
      </p:sp>
      <p:pic>
        <p:nvPicPr>
          <p:cNvPr id="12" name="Picture 11"/>
          <p:cNvPicPr>
            <a:picLocks noChangeAspect="1"/>
          </p:cNvPicPr>
          <p:nvPr/>
        </p:nvPicPr>
        <p:blipFill>
          <a:blip r:embed="rId4"/>
          <a:stretch>
            <a:fillRect/>
          </a:stretch>
        </p:blipFill>
        <p:spPr>
          <a:xfrm>
            <a:off x="279471" y="3752805"/>
            <a:ext cx="3263900" cy="2133600"/>
          </a:xfrm>
          <a:prstGeom prst="rect">
            <a:avLst/>
          </a:prstGeom>
        </p:spPr>
      </p:pic>
      <p:sp>
        <p:nvSpPr>
          <p:cNvPr id="13" name="TextBox 12"/>
          <p:cNvSpPr txBox="1"/>
          <p:nvPr/>
        </p:nvSpPr>
        <p:spPr>
          <a:xfrm>
            <a:off x="231757" y="5979601"/>
            <a:ext cx="5747591" cy="369332"/>
          </a:xfrm>
          <a:prstGeom prst="rect">
            <a:avLst/>
          </a:prstGeom>
          <a:noFill/>
        </p:spPr>
        <p:txBody>
          <a:bodyPr wrap="square" rtlCol="0">
            <a:spAutoFit/>
          </a:bodyPr>
          <a:lstStyle/>
          <a:p>
            <a:r>
              <a:rPr lang="en-US" dirty="0" smtClean="0">
                <a:solidFill>
                  <a:srgbClr val="FFFFFF"/>
                </a:solidFill>
              </a:rPr>
              <a:t>Fig. 3   </a:t>
            </a:r>
            <a:r>
              <a:rPr lang="en-US" dirty="0" smtClean="0">
                <a:ln>
                  <a:solidFill>
                    <a:schemeClr val="accent3">
                      <a:lumMod val="20000"/>
                      <a:lumOff val="80000"/>
                    </a:schemeClr>
                  </a:solidFill>
                </a:ln>
                <a:solidFill>
                  <a:srgbClr val="FFFF00"/>
                </a:solidFill>
                <a:hlinkClick r:id="rId5" action="ppaction://hlinkpres?slideindex=1&amp;slidetitle="/>
              </a:rPr>
              <a:t>Using “pure” cultures of myeloid precursors</a:t>
            </a:r>
            <a:endParaRPr lang="en-US" dirty="0" smtClean="0">
              <a:ln>
                <a:solidFill>
                  <a:schemeClr val="accent3">
                    <a:lumMod val="20000"/>
                    <a:lumOff val="80000"/>
                  </a:schemeClr>
                </a:solidFill>
              </a:ln>
              <a:solidFill>
                <a:srgbClr val="FFFF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88009"/>
          </a:xfrm>
        </p:spPr>
        <p:txBody>
          <a:bodyPr/>
          <a:lstStyle/>
          <a:p>
            <a:r>
              <a:rPr lang="en-US" dirty="0" smtClean="0"/>
              <a:t>Cell cycle analysis of day 5 cultures</a:t>
            </a:r>
            <a:endParaRPr lang="en-US" dirty="0"/>
          </a:p>
        </p:txBody>
      </p:sp>
      <p:pic>
        <p:nvPicPr>
          <p:cNvPr id="4" name="Picture 3"/>
          <p:cNvPicPr>
            <a:picLocks noChangeAspect="1"/>
          </p:cNvPicPr>
          <p:nvPr/>
        </p:nvPicPr>
        <p:blipFill>
          <a:blip r:embed="rId2"/>
          <a:stretch>
            <a:fillRect/>
          </a:stretch>
        </p:blipFill>
        <p:spPr>
          <a:xfrm>
            <a:off x="726416" y="677822"/>
            <a:ext cx="3333980" cy="2685943"/>
          </a:xfrm>
          <a:prstGeom prst="rect">
            <a:avLst/>
          </a:prstGeom>
        </p:spPr>
      </p:pic>
      <p:sp>
        <p:nvSpPr>
          <p:cNvPr id="6" name="TextBox 5"/>
          <p:cNvSpPr txBox="1"/>
          <p:nvPr/>
        </p:nvSpPr>
        <p:spPr>
          <a:xfrm>
            <a:off x="8464194" y="6488668"/>
            <a:ext cx="679806" cy="369332"/>
          </a:xfrm>
          <a:prstGeom prst="rect">
            <a:avLst/>
          </a:prstGeom>
          <a:noFill/>
        </p:spPr>
        <p:txBody>
          <a:bodyPr wrap="square" rtlCol="0">
            <a:spAutoFit/>
          </a:bodyPr>
          <a:lstStyle/>
          <a:p>
            <a:r>
              <a:rPr lang="en-US" dirty="0" smtClean="0">
                <a:solidFill>
                  <a:schemeClr val="bg1"/>
                </a:solidFill>
              </a:rPr>
              <a:t>Fig. 2</a:t>
            </a:r>
            <a:endParaRPr lang="en-US" dirty="0">
              <a:solidFill>
                <a:schemeClr val="bg1"/>
              </a:solidFill>
            </a:endParaRPr>
          </a:p>
        </p:txBody>
      </p:sp>
      <p:sp>
        <p:nvSpPr>
          <p:cNvPr id="7" name="TextBox 6"/>
          <p:cNvSpPr txBox="1"/>
          <p:nvPr/>
        </p:nvSpPr>
        <p:spPr>
          <a:xfrm>
            <a:off x="686001" y="3355993"/>
            <a:ext cx="4876183" cy="338554"/>
          </a:xfrm>
          <a:prstGeom prst="rect">
            <a:avLst/>
          </a:prstGeom>
          <a:noFill/>
        </p:spPr>
        <p:txBody>
          <a:bodyPr wrap="square" rtlCol="0">
            <a:spAutoFit/>
          </a:bodyPr>
          <a:lstStyle/>
          <a:p>
            <a:r>
              <a:rPr lang="en-US" sz="1600" dirty="0" smtClean="0">
                <a:solidFill>
                  <a:srgbClr val="FFFFFF"/>
                </a:solidFill>
              </a:rPr>
              <a:t>DNA content: Comparing 15% vs 30% LCCM</a:t>
            </a:r>
            <a:endParaRPr lang="en-US" sz="1600" dirty="0">
              <a:solidFill>
                <a:srgbClr val="FFFFFF"/>
              </a:solidFill>
            </a:endParaRPr>
          </a:p>
        </p:txBody>
      </p:sp>
      <p:pic>
        <p:nvPicPr>
          <p:cNvPr id="9" name="Picture 8"/>
          <p:cNvPicPr>
            <a:picLocks noChangeAspect="1"/>
          </p:cNvPicPr>
          <p:nvPr/>
        </p:nvPicPr>
        <p:blipFill>
          <a:blip r:embed="rId3"/>
          <a:stretch>
            <a:fillRect/>
          </a:stretch>
        </p:blipFill>
        <p:spPr>
          <a:xfrm>
            <a:off x="5359770" y="709951"/>
            <a:ext cx="2095500" cy="4140200"/>
          </a:xfrm>
          <a:prstGeom prst="rect">
            <a:avLst/>
          </a:prstGeom>
        </p:spPr>
      </p:pic>
      <p:sp>
        <p:nvSpPr>
          <p:cNvPr id="10" name="TextBox 9"/>
          <p:cNvSpPr txBox="1"/>
          <p:nvPr/>
        </p:nvSpPr>
        <p:spPr>
          <a:xfrm>
            <a:off x="5376777" y="4839305"/>
            <a:ext cx="3337311" cy="338554"/>
          </a:xfrm>
          <a:prstGeom prst="rect">
            <a:avLst/>
          </a:prstGeom>
          <a:noFill/>
        </p:spPr>
        <p:txBody>
          <a:bodyPr wrap="square" rtlCol="0">
            <a:spAutoFit/>
          </a:bodyPr>
          <a:lstStyle/>
          <a:p>
            <a:r>
              <a:rPr lang="en-US" sz="1600" dirty="0" smtClean="0">
                <a:solidFill>
                  <a:srgbClr val="FFFFFF"/>
                </a:solidFill>
              </a:rPr>
              <a:t>DNA synthesis: BrdU uptake</a:t>
            </a:r>
            <a:endParaRPr lang="en-US" sz="1600" dirty="0">
              <a:solidFill>
                <a:srgbClr val="FFFFFF"/>
              </a:solidFill>
            </a:endParaRPr>
          </a:p>
        </p:txBody>
      </p:sp>
      <p:pic>
        <p:nvPicPr>
          <p:cNvPr id="11" name="Picture 10"/>
          <p:cNvPicPr>
            <a:picLocks noChangeAspect="1"/>
          </p:cNvPicPr>
          <p:nvPr/>
        </p:nvPicPr>
        <p:blipFill>
          <a:blip r:embed="rId4"/>
          <a:stretch>
            <a:fillRect/>
          </a:stretch>
        </p:blipFill>
        <p:spPr>
          <a:xfrm>
            <a:off x="735176" y="3685432"/>
            <a:ext cx="3251057" cy="2747720"/>
          </a:xfrm>
          <a:prstGeom prst="rect">
            <a:avLst/>
          </a:prstGeom>
        </p:spPr>
      </p:pic>
      <p:sp>
        <p:nvSpPr>
          <p:cNvPr id="12" name="TextBox 11"/>
          <p:cNvSpPr txBox="1"/>
          <p:nvPr/>
        </p:nvSpPr>
        <p:spPr>
          <a:xfrm>
            <a:off x="727157" y="6519446"/>
            <a:ext cx="1544067" cy="338554"/>
          </a:xfrm>
          <a:prstGeom prst="rect">
            <a:avLst/>
          </a:prstGeom>
          <a:noFill/>
        </p:spPr>
        <p:txBody>
          <a:bodyPr wrap="square" rtlCol="0">
            <a:spAutoFit/>
          </a:bodyPr>
          <a:lstStyle/>
          <a:p>
            <a:r>
              <a:rPr lang="en-US" sz="1600" dirty="0" smtClean="0">
                <a:solidFill>
                  <a:srgbClr val="FFFFFF"/>
                </a:solidFill>
              </a:rPr>
              <a:t>Gene induction</a:t>
            </a:r>
            <a:endParaRPr lang="en-US" sz="1600" dirty="0">
              <a:solidFill>
                <a:srgbClr val="FFFFFF"/>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WT-DAP12 rescues DAP12-/- while DN-DAP12 inhibits DAP12+/+ proliferation</a:t>
            </a:r>
            <a:endParaRPr lang="en-US" dirty="0"/>
          </a:p>
        </p:txBody>
      </p:sp>
      <p:pic>
        <p:nvPicPr>
          <p:cNvPr id="4" name="Picture 3"/>
          <p:cNvPicPr>
            <a:picLocks noChangeAspect="1"/>
          </p:cNvPicPr>
          <p:nvPr/>
        </p:nvPicPr>
        <p:blipFill>
          <a:blip r:embed="rId2"/>
          <a:stretch>
            <a:fillRect/>
          </a:stretch>
        </p:blipFill>
        <p:spPr>
          <a:xfrm>
            <a:off x="413837" y="1490216"/>
            <a:ext cx="4137348" cy="2607434"/>
          </a:xfrm>
          <a:prstGeom prst="rect">
            <a:avLst/>
          </a:prstGeom>
        </p:spPr>
      </p:pic>
      <p:sp>
        <p:nvSpPr>
          <p:cNvPr id="5" name="TextBox 4"/>
          <p:cNvSpPr txBox="1"/>
          <p:nvPr/>
        </p:nvSpPr>
        <p:spPr>
          <a:xfrm>
            <a:off x="417163" y="4116191"/>
            <a:ext cx="3828638" cy="584776"/>
          </a:xfrm>
          <a:prstGeom prst="rect">
            <a:avLst/>
          </a:prstGeom>
          <a:noFill/>
        </p:spPr>
        <p:txBody>
          <a:bodyPr wrap="square" rtlCol="0">
            <a:spAutoFit/>
          </a:bodyPr>
          <a:lstStyle/>
          <a:p>
            <a:r>
              <a:rPr lang="en-US" sz="1600" dirty="0" smtClean="0">
                <a:solidFill>
                  <a:srgbClr val="FFFFFF"/>
                </a:solidFill>
                <a:hlinkClick r:id="rId3" action="ppaction://hlinkpres?slideindex=1&amp;slidetitle="/>
              </a:rPr>
              <a:t>Retroviral reconstitution of DAP12-/- BMMs </a:t>
            </a:r>
          </a:p>
          <a:p>
            <a:r>
              <a:rPr lang="en-US" sz="1600" dirty="0" smtClean="0">
                <a:solidFill>
                  <a:srgbClr val="FFFFFF"/>
                </a:solidFill>
                <a:hlinkClick r:id="rId3" action="ppaction://hlinkpres?slideindex=1&amp;slidetitle="/>
              </a:rPr>
              <a:t>with DAP12</a:t>
            </a:r>
            <a:endParaRPr lang="en-US" sz="1600" dirty="0">
              <a:solidFill>
                <a:srgbClr val="FFFFFF"/>
              </a:solidFill>
            </a:endParaRPr>
          </a:p>
        </p:txBody>
      </p:sp>
      <p:pic>
        <p:nvPicPr>
          <p:cNvPr id="6" name="Picture 5"/>
          <p:cNvPicPr>
            <a:picLocks noChangeAspect="1"/>
          </p:cNvPicPr>
          <p:nvPr/>
        </p:nvPicPr>
        <p:blipFill>
          <a:blip r:embed="rId4"/>
          <a:stretch>
            <a:fillRect/>
          </a:stretch>
        </p:blipFill>
        <p:spPr>
          <a:xfrm>
            <a:off x="4854830" y="1491611"/>
            <a:ext cx="3440515" cy="3338423"/>
          </a:xfrm>
          <a:prstGeom prst="rect">
            <a:avLst/>
          </a:prstGeom>
        </p:spPr>
      </p:pic>
      <p:sp>
        <p:nvSpPr>
          <p:cNvPr id="8" name="TextBox 7"/>
          <p:cNvSpPr txBox="1"/>
          <p:nvPr/>
        </p:nvSpPr>
        <p:spPr>
          <a:xfrm>
            <a:off x="4815364" y="4898999"/>
            <a:ext cx="3828638" cy="584776"/>
          </a:xfrm>
          <a:prstGeom prst="rect">
            <a:avLst/>
          </a:prstGeom>
          <a:noFill/>
        </p:spPr>
        <p:txBody>
          <a:bodyPr wrap="square" rtlCol="0">
            <a:spAutoFit/>
          </a:bodyPr>
          <a:lstStyle/>
          <a:p>
            <a:r>
              <a:rPr lang="en-US" sz="1600" dirty="0" smtClean="0">
                <a:solidFill>
                  <a:srgbClr val="FFFFFF"/>
                </a:solidFill>
              </a:rPr>
              <a:t>Retroviral reconstitution of DAP12+/+BMMs </a:t>
            </a:r>
          </a:p>
          <a:p>
            <a:r>
              <a:rPr lang="en-US" sz="1600" dirty="0" smtClean="0">
                <a:solidFill>
                  <a:srgbClr val="FFFFFF"/>
                </a:solidFill>
              </a:rPr>
              <a:t>with DN-DAP12</a:t>
            </a:r>
            <a:endParaRPr lang="en-US" sz="1600" dirty="0">
              <a:solidFill>
                <a:srgbClr val="FFFFFF"/>
              </a:solidFill>
            </a:endParaRPr>
          </a:p>
        </p:txBody>
      </p:sp>
      <p:sp>
        <p:nvSpPr>
          <p:cNvPr id="9" name="TextBox 8"/>
          <p:cNvSpPr txBox="1"/>
          <p:nvPr/>
        </p:nvSpPr>
        <p:spPr>
          <a:xfrm>
            <a:off x="8324737" y="6358878"/>
            <a:ext cx="679806" cy="369332"/>
          </a:xfrm>
          <a:prstGeom prst="rect">
            <a:avLst/>
          </a:prstGeom>
          <a:noFill/>
        </p:spPr>
        <p:txBody>
          <a:bodyPr wrap="square" rtlCol="0">
            <a:spAutoFit/>
          </a:bodyPr>
          <a:lstStyle/>
          <a:p>
            <a:r>
              <a:rPr lang="en-US" dirty="0" smtClean="0">
                <a:solidFill>
                  <a:schemeClr val="bg1"/>
                </a:solidFill>
              </a:rPr>
              <a:t>Fig. 2</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33731" y="0"/>
            <a:ext cx="8399420" cy="680244"/>
          </a:xfrm>
        </p:spPr>
        <p:txBody>
          <a:bodyPr>
            <a:noAutofit/>
          </a:bodyPr>
          <a:lstStyle/>
          <a:p>
            <a:r>
              <a:rPr lang="en-US" dirty="0" smtClean="0"/>
              <a:t>DAP12-/- BMMs have defective survival</a:t>
            </a:r>
            <a:endParaRPr lang="en-US" dirty="0"/>
          </a:p>
        </p:txBody>
      </p:sp>
      <p:pic>
        <p:nvPicPr>
          <p:cNvPr id="4" name="Picture 3"/>
          <p:cNvPicPr>
            <a:picLocks noChangeAspect="1"/>
          </p:cNvPicPr>
          <p:nvPr/>
        </p:nvPicPr>
        <p:blipFill>
          <a:blip r:embed="rId2"/>
          <a:stretch>
            <a:fillRect/>
          </a:stretch>
        </p:blipFill>
        <p:spPr>
          <a:xfrm>
            <a:off x="352853" y="1004493"/>
            <a:ext cx="3784600" cy="1752600"/>
          </a:xfrm>
          <a:prstGeom prst="rect">
            <a:avLst/>
          </a:prstGeom>
        </p:spPr>
      </p:pic>
      <p:pic>
        <p:nvPicPr>
          <p:cNvPr id="5" name="Picture 4"/>
          <p:cNvPicPr>
            <a:picLocks noChangeAspect="1"/>
          </p:cNvPicPr>
          <p:nvPr/>
        </p:nvPicPr>
        <p:blipFill>
          <a:blip r:embed="rId3"/>
          <a:stretch>
            <a:fillRect/>
          </a:stretch>
        </p:blipFill>
        <p:spPr>
          <a:xfrm>
            <a:off x="4241493" y="1005888"/>
            <a:ext cx="1978883" cy="1796777"/>
          </a:xfrm>
          <a:prstGeom prst="rect">
            <a:avLst/>
          </a:prstGeom>
        </p:spPr>
      </p:pic>
      <p:pic>
        <p:nvPicPr>
          <p:cNvPr id="6" name="Picture 5"/>
          <p:cNvPicPr>
            <a:picLocks noChangeAspect="1"/>
          </p:cNvPicPr>
          <p:nvPr/>
        </p:nvPicPr>
        <p:blipFill>
          <a:blip r:embed="rId4"/>
          <a:stretch>
            <a:fillRect/>
          </a:stretch>
        </p:blipFill>
        <p:spPr>
          <a:xfrm>
            <a:off x="332725" y="3429000"/>
            <a:ext cx="4854032" cy="2855313"/>
          </a:xfrm>
          <a:prstGeom prst="rect">
            <a:avLst/>
          </a:prstGeom>
        </p:spPr>
      </p:pic>
      <p:pic>
        <p:nvPicPr>
          <p:cNvPr id="7" name="Picture 6"/>
          <p:cNvPicPr>
            <a:picLocks noChangeAspect="1"/>
          </p:cNvPicPr>
          <p:nvPr/>
        </p:nvPicPr>
        <p:blipFill>
          <a:blip r:embed="rId5"/>
          <a:stretch>
            <a:fillRect/>
          </a:stretch>
        </p:blipFill>
        <p:spPr>
          <a:xfrm>
            <a:off x="6355870" y="1002720"/>
            <a:ext cx="2476500" cy="1422400"/>
          </a:xfrm>
          <a:prstGeom prst="rect">
            <a:avLst/>
          </a:prstGeom>
        </p:spPr>
      </p:pic>
      <p:sp>
        <p:nvSpPr>
          <p:cNvPr id="8" name="TextBox 7"/>
          <p:cNvSpPr txBox="1"/>
          <p:nvPr/>
        </p:nvSpPr>
        <p:spPr>
          <a:xfrm>
            <a:off x="352272" y="648950"/>
            <a:ext cx="1585222" cy="369332"/>
          </a:xfrm>
          <a:prstGeom prst="rect">
            <a:avLst/>
          </a:prstGeom>
          <a:noFill/>
        </p:spPr>
        <p:txBody>
          <a:bodyPr wrap="square" rtlCol="0">
            <a:spAutoFit/>
          </a:bodyPr>
          <a:lstStyle/>
          <a:p>
            <a:r>
              <a:rPr lang="en-US" dirty="0" smtClean="0">
                <a:solidFill>
                  <a:schemeClr val="bg1"/>
                </a:solidFill>
              </a:rPr>
              <a:t>No CSF-1 </a:t>
            </a:r>
            <a:r>
              <a:rPr lang="en-US" dirty="0" err="1" smtClean="0">
                <a:solidFill>
                  <a:schemeClr val="bg1"/>
                </a:solidFill>
              </a:rPr>
              <a:t>x</a:t>
            </a:r>
            <a:r>
              <a:rPr lang="en-US" dirty="0" smtClean="0">
                <a:solidFill>
                  <a:schemeClr val="bg1"/>
                </a:solidFill>
              </a:rPr>
              <a:t> 24h</a:t>
            </a:r>
            <a:endParaRPr lang="en-US" dirty="0">
              <a:solidFill>
                <a:schemeClr val="bg1"/>
              </a:solidFill>
            </a:endParaRPr>
          </a:p>
        </p:txBody>
      </p:sp>
      <p:sp>
        <p:nvSpPr>
          <p:cNvPr id="9" name="TextBox 8"/>
          <p:cNvSpPr txBox="1"/>
          <p:nvPr/>
        </p:nvSpPr>
        <p:spPr>
          <a:xfrm>
            <a:off x="6354236" y="597395"/>
            <a:ext cx="1701661" cy="369332"/>
          </a:xfrm>
          <a:prstGeom prst="rect">
            <a:avLst/>
          </a:prstGeom>
          <a:noFill/>
        </p:spPr>
        <p:txBody>
          <a:bodyPr wrap="square" rtlCol="0">
            <a:spAutoFit/>
          </a:bodyPr>
          <a:lstStyle/>
          <a:p>
            <a:r>
              <a:rPr lang="en-US" dirty="0" smtClean="0">
                <a:solidFill>
                  <a:schemeClr val="bg1"/>
                </a:solidFill>
              </a:rPr>
              <a:t>No CSF-1 </a:t>
            </a:r>
            <a:r>
              <a:rPr lang="en-US" dirty="0" err="1" smtClean="0">
                <a:solidFill>
                  <a:schemeClr val="bg1"/>
                </a:solidFill>
              </a:rPr>
              <a:t>x</a:t>
            </a:r>
            <a:r>
              <a:rPr lang="en-US" dirty="0" smtClean="0">
                <a:solidFill>
                  <a:schemeClr val="bg1"/>
                </a:solidFill>
              </a:rPr>
              <a:t> 16 </a:t>
            </a:r>
            <a:r>
              <a:rPr lang="en-US" dirty="0" err="1" smtClean="0">
                <a:solidFill>
                  <a:schemeClr val="bg1"/>
                </a:solidFill>
              </a:rPr>
              <a:t>h</a:t>
            </a:r>
            <a:endParaRPr lang="en-US" dirty="0">
              <a:solidFill>
                <a:schemeClr val="bg1"/>
              </a:solidFill>
            </a:endParaRPr>
          </a:p>
        </p:txBody>
      </p:sp>
      <p:sp>
        <p:nvSpPr>
          <p:cNvPr id="10" name="TextBox 9"/>
          <p:cNvSpPr txBox="1"/>
          <p:nvPr/>
        </p:nvSpPr>
        <p:spPr>
          <a:xfrm>
            <a:off x="321621" y="3059668"/>
            <a:ext cx="3568226" cy="369332"/>
          </a:xfrm>
          <a:prstGeom prst="rect">
            <a:avLst/>
          </a:prstGeom>
          <a:noFill/>
        </p:spPr>
        <p:txBody>
          <a:bodyPr wrap="square" rtlCol="0">
            <a:spAutoFit/>
          </a:bodyPr>
          <a:lstStyle/>
          <a:p>
            <a:r>
              <a:rPr lang="en-US" dirty="0" err="1" smtClean="0">
                <a:solidFill>
                  <a:schemeClr val="bg1"/>
                </a:solidFill>
              </a:rPr>
              <a:t>Transduced</a:t>
            </a:r>
            <a:r>
              <a:rPr lang="en-US" dirty="0" smtClean="0">
                <a:solidFill>
                  <a:schemeClr val="bg1"/>
                </a:solidFill>
              </a:rPr>
              <a:t> BM cells </a:t>
            </a:r>
            <a:r>
              <a:rPr lang="en-US" dirty="0" err="1" smtClean="0">
                <a:solidFill>
                  <a:schemeClr val="bg1"/>
                </a:solidFill>
              </a:rPr>
              <a:t>w</a:t>
            </a:r>
            <a:r>
              <a:rPr lang="en-US" dirty="0" smtClean="0">
                <a:solidFill>
                  <a:schemeClr val="bg1"/>
                </a:solidFill>
              </a:rPr>
              <a:t>/- CSF-1 </a:t>
            </a:r>
            <a:r>
              <a:rPr lang="en-US" dirty="0" err="1" smtClean="0">
                <a:solidFill>
                  <a:schemeClr val="bg1"/>
                </a:solidFill>
              </a:rPr>
              <a:t>x</a:t>
            </a:r>
            <a:r>
              <a:rPr lang="en-US" dirty="0" smtClean="0">
                <a:solidFill>
                  <a:schemeClr val="bg1"/>
                </a:solidFill>
              </a:rPr>
              <a:t> 24h </a:t>
            </a:r>
            <a:endParaRPr lang="en-US" dirty="0">
              <a:solidFill>
                <a:schemeClr val="bg1"/>
              </a:solidFill>
            </a:endParaRPr>
          </a:p>
        </p:txBody>
      </p:sp>
      <p:sp>
        <p:nvSpPr>
          <p:cNvPr id="11" name="TextBox 10"/>
          <p:cNvSpPr txBox="1"/>
          <p:nvPr/>
        </p:nvSpPr>
        <p:spPr>
          <a:xfrm>
            <a:off x="8144326" y="6486694"/>
            <a:ext cx="850116" cy="371306"/>
          </a:xfrm>
          <a:prstGeom prst="rect">
            <a:avLst/>
          </a:prstGeom>
          <a:noFill/>
        </p:spPr>
        <p:txBody>
          <a:bodyPr wrap="square" rtlCol="0">
            <a:spAutoFit/>
          </a:bodyPr>
          <a:lstStyle/>
          <a:p>
            <a:r>
              <a:rPr lang="en-US" dirty="0" smtClean="0">
                <a:solidFill>
                  <a:schemeClr val="bg1"/>
                </a:solidFill>
              </a:rPr>
              <a:t>Fig. 3</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48619" y="134164"/>
            <a:ext cx="8229600" cy="670818"/>
          </a:xfrm>
        </p:spPr>
        <p:txBody>
          <a:bodyPr>
            <a:normAutofit/>
          </a:bodyPr>
          <a:lstStyle/>
          <a:p>
            <a:r>
              <a:rPr lang="en-US" sz="3600" dirty="0" smtClean="0"/>
              <a:t>This paper</a:t>
            </a:r>
            <a:endParaRPr lang="en-US" sz="3600" dirty="0"/>
          </a:p>
        </p:txBody>
      </p:sp>
      <p:sp>
        <p:nvSpPr>
          <p:cNvPr id="3" name="Content Placeholder 2"/>
          <p:cNvSpPr>
            <a:spLocks noGrp="1"/>
          </p:cNvSpPr>
          <p:nvPr>
            <p:ph idx="1"/>
          </p:nvPr>
        </p:nvSpPr>
        <p:spPr>
          <a:xfrm>
            <a:off x="440038" y="845112"/>
            <a:ext cx="8229600" cy="5737852"/>
          </a:xfrm>
        </p:spPr>
        <p:txBody>
          <a:bodyPr>
            <a:normAutofit fontScale="77500" lnSpcReduction="20000"/>
          </a:bodyPr>
          <a:lstStyle/>
          <a:p>
            <a:pPr>
              <a:spcAft>
                <a:spcPts val="300"/>
              </a:spcAft>
            </a:pPr>
            <a:r>
              <a:rPr lang="en-US" sz="3200" b="1" dirty="0" smtClean="0"/>
              <a:t>Objective:</a:t>
            </a:r>
          </a:p>
          <a:p>
            <a:pPr lvl="1">
              <a:spcAft>
                <a:spcPts val="300"/>
              </a:spcAft>
            </a:pPr>
            <a:r>
              <a:rPr lang="en-US" sz="2588" dirty="0" smtClean="0"/>
              <a:t>Define a mechanism that links DAP12 deficiency to the CNS defect in </a:t>
            </a:r>
            <a:r>
              <a:rPr lang="en-US" sz="2588" dirty="0" err="1" smtClean="0"/>
              <a:t>Nasu-Hakola</a:t>
            </a:r>
            <a:r>
              <a:rPr lang="en-US" sz="2588" dirty="0" smtClean="0"/>
              <a:t> disease, focusing on the role of the microglia</a:t>
            </a:r>
          </a:p>
          <a:p>
            <a:pPr>
              <a:spcAft>
                <a:spcPts val="300"/>
              </a:spcAft>
            </a:pPr>
            <a:r>
              <a:rPr lang="en-US" sz="3200" b="1" dirty="0" smtClean="0"/>
              <a:t>Findings:</a:t>
            </a:r>
          </a:p>
          <a:p>
            <a:pPr lvl="1">
              <a:spcAft>
                <a:spcPts val="300"/>
              </a:spcAft>
            </a:pPr>
            <a:r>
              <a:rPr lang="en-US" sz="2588" dirty="0" smtClean="0"/>
              <a:t>DAP12-/- </a:t>
            </a:r>
            <a:r>
              <a:rPr lang="en-US" sz="2588" dirty="0" err="1" smtClean="0"/>
              <a:t>mononculear</a:t>
            </a:r>
            <a:r>
              <a:rPr lang="en-US" sz="2588" dirty="0" smtClean="0"/>
              <a:t> phagocytes show defective CSF-1 dependent proliferation and survival.  One possible mechanism is that CSF-1 cooperates with DAP12 to mediate </a:t>
            </a:r>
            <a:r>
              <a:rPr lang="en-US" sz="2588" dirty="0" err="1" smtClean="0">
                <a:latin typeface="Symbol" charset="2"/>
                <a:cs typeface="Symbol" charset="2"/>
              </a:rPr>
              <a:t>b</a:t>
            </a:r>
            <a:r>
              <a:rPr lang="en-US" sz="2588" dirty="0" smtClean="0"/>
              <a:t>-catenin dependent gene transcription</a:t>
            </a:r>
          </a:p>
          <a:p>
            <a:pPr lvl="1">
              <a:spcAft>
                <a:spcPts val="300"/>
              </a:spcAft>
            </a:pPr>
            <a:r>
              <a:rPr lang="en-US" sz="2588" dirty="0" smtClean="0"/>
              <a:t>In vivo, DAP12-/- mice have fewer microglia in the basal ganglia and spinal cords at old age and they produce fewer myeloid cells after bone marrow transplant</a:t>
            </a:r>
          </a:p>
          <a:p>
            <a:pPr>
              <a:spcAft>
                <a:spcPts val="300"/>
              </a:spcAft>
            </a:pPr>
            <a:r>
              <a:rPr lang="en-US" sz="3200" b="1" dirty="0" smtClean="0"/>
              <a:t>Conclusions:</a:t>
            </a:r>
          </a:p>
          <a:p>
            <a:pPr lvl="1">
              <a:spcAft>
                <a:spcPts val="300"/>
              </a:spcAft>
            </a:pPr>
            <a:r>
              <a:rPr lang="en-US" sz="2839" dirty="0" smtClean="0"/>
              <a:t>CSF-1 and DAP12 pathways cooperate to induce </a:t>
            </a:r>
            <a:r>
              <a:rPr lang="en-US" sz="2839" dirty="0" err="1" smtClean="0">
                <a:latin typeface="Symbol" charset="2"/>
                <a:cs typeface="Symbol" charset="2"/>
              </a:rPr>
              <a:t>b</a:t>
            </a:r>
            <a:r>
              <a:rPr lang="en-US" sz="2839" dirty="0" smtClean="0"/>
              <a:t>-catenin dependent transcription of genes important for proliferation and survival of mononuclear phagocytes and this may explain the diminished numbers and survival of microglia in selected areas of the brain.  This supports a functional role for DAP12 in the pathogenesis of </a:t>
            </a:r>
            <a:r>
              <a:rPr lang="en-US" sz="2839" dirty="0" err="1" smtClean="0"/>
              <a:t>Nasu-Hakola</a:t>
            </a:r>
            <a:r>
              <a:rPr lang="en-US" sz="2839" dirty="0" smtClean="0"/>
              <a:t> disease</a:t>
            </a:r>
          </a:p>
          <a:p>
            <a:pPr lvl="1">
              <a:spcAft>
                <a:spcPts val="300"/>
              </a:spcAft>
            </a:pPr>
            <a:endParaRPr lang="en-US" sz="2839"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7495"/>
          </a:xfrm>
        </p:spPr>
        <p:txBody>
          <a:bodyPr>
            <a:normAutofit fontScale="90000"/>
          </a:bodyPr>
          <a:lstStyle/>
          <a:p>
            <a:r>
              <a:rPr lang="en-US" dirty="0" smtClean="0"/>
              <a:t>Normal differentiation of DAP12-/- BM cells to </a:t>
            </a:r>
            <a:r>
              <a:rPr lang="en-US" dirty="0" err="1" smtClean="0"/>
              <a:t>BMMs</a:t>
            </a:r>
            <a:endParaRPr lang="en-US" dirty="0"/>
          </a:p>
        </p:txBody>
      </p:sp>
      <p:pic>
        <p:nvPicPr>
          <p:cNvPr id="5" name="Picture 4"/>
          <p:cNvPicPr>
            <a:picLocks noChangeAspect="1"/>
          </p:cNvPicPr>
          <p:nvPr/>
        </p:nvPicPr>
        <p:blipFill>
          <a:blip r:embed="rId2"/>
          <a:stretch>
            <a:fillRect/>
          </a:stretch>
        </p:blipFill>
        <p:spPr>
          <a:xfrm>
            <a:off x="2742508" y="1139660"/>
            <a:ext cx="3658984" cy="2103061"/>
          </a:xfrm>
          <a:prstGeom prst="rect">
            <a:avLst/>
          </a:prstGeom>
        </p:spPr>
      </p:pic>
      <p:pic>
        <p:nvPicPr>
          <p:cNvPr id="6" name="Picture 5"/>
          <p:cNvPicPr>
            <a:picLocks noChangeAspect="1"/>
          </p:cNvPicPr>
          <p:nvPr/>
        </p:nvPicPr>
        <p:blipFill>
          <a:blip r:embed="rId3"/>
          <a:stretch>
            <a:fillRect/>
          </a:stretch>
        </p:blipFill>
        <p:spPr>
          <a:xfrm>
            <a:off x="1926652" y="3429000"/>
            <a:ext cx="5290697" cy="3187362"/>
          </a:xfrm>
          <a:prstGeom prst="rect">
            <a:avLst/>
          </a:prstGeom>
        </p:spPr>
      </p:pic>
      <p:sp>
        <p:nvSpPr>
          <p:cNvPr id="7" name="TextBox 6"/>
          <p:cNvSpPr txBox="1"/>
          <p:nvPr/>
        </p:nvSpPr>
        <p:spPr>
          <a:xfrm>
            <a:off x="7727400" y="6371026"/>
            <a:ext cx="1151576" cy="369332"/>
          </a:xfrm>
          <a:prstGeom prst="rect">
            <a:avLst/>
          </a:prstGeom>
          <a:noFill/>
        </p:spPr>
        <p:txBody>
          <a:bodyPr wrap="square" rtlCol="0">
            <a:spAutoFit/>
          </a:bodyPr>
          <a:lstStyle/>
          <a:p>
            <a:r>
              <a:rPr lang="en-US" dirty="0" smtClean="0">
                <a:solidFill>
                  <a:srgbClr val="FFFFFF"/>
                </a:solidFill>
              </a:rPr>
              <a:t>Fig. S1</a:t>
            </a:r>
            <a:endParaRPr lang="en-US" dirty="0">
              <a:solidFill>
                <a:srgbClr val="FFFFFF"/>
              </a:solidFill>
            </a:endParaRPr>
          </a:p>
        </p:txBody>
      </p:sp>
      <p:sp>
        <p:nvSpPr>
          <p:cNvPr id="8" name="TextBox 7"/>
          <p:cNvSpPr txBox="1"/>
          <p:nvPr/>
        </p:nvSpPr>
        <p:spPr>
          <a:xfrm>
            <a:off x="165266" y="1226546"/>
            <a:ext cx="1600472" cy="369332"/>
          </a:xfrm>
          <a:prstGeom prst="rect">
            <a:avLst/>
          </a:prstGeom>
          <a:noFill/>
        </p:spPr>
        <p:txBody>
          <a:bodyPr wrap="square" rtlCol="0">
            <a:spAutoFit/>
          </a:bodyPr>
          <a:lstStyle/>
          <a:p>
            <a:r>
              <a:rPr lang="en-US" dirty="0" smtClean="0">
                <a:solidFill>
                  <a:srgbClr val="FFFFFF"/>
                </a:solidFill>
              </a:rPr>
              <a:t>Day 5 BM</a:t>
            </a:r>
            <a:endParaRPr lang="en-US" dirty="0">
              <a:solidFill>
                <a:srgbClr val="FFFFFF"/>
              </a:solidFill>
            </a:endParaRPr>
          </a:p>
        </p:txBody>
      </p:sp>
      <p:sp>
        <p:nvSpPr>
          <p:cNvPr id="9" name="TextBox 8"/>
          <p:cNvSpPr txBox="1"/>
          <p:nvPr/>
        </p:nvSpPr>
        <p:spPr>
          <a:xfrm>
            <a:off x="191361" y="4123281"/>
            <a:ext cx="1600472" cy="923330"/>
          </a:xfrm>
          <a:prstGeom prst="rect">
            <a:avLst/>
          </a:prstGeom>
          <a:noFill/>
        </p:spPr>
        <p:txBody>
          <a:bodyPr wrap="square" rtlCol="0">
            <a:spAutoFit/>
          </a:bodyPr>
          <a:lstStyle/>
          <a:p>
            <a:r>
              <a:rPr lang="en-US" dirty="0" smtClean="0">
                <a:solidFill>
                  <a:srgbClr val="FFFFFF"/>
                </a:solidFill>
              </a:rPr>
              <a:t>CD36: Scavenger receptor</a:t>
            </a:r>
            <a:endParaRPr lang="en-US" dirty="0">
              <a:solidFill>
                <a:srgbClr val="FFFFFF"/>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74023" y="274638"/>
            <a:ext cx="8312777" cy="707495"/>
          </a:xfrm>
        </p:spPr>
        <p:txBody>
          <a:bodyPr>
            <a:normAutofit fontScale="90000"/>
          </a:bodyPr>
          <a:lstStyle/>
          <a:p>
            <a:r>
              <a:rPr lang="en-US" dirty="0" smtClean="0"/>
              <a:t>Loss of microglia in CNS of older DAP12-/- mice</a:t>
            </a:r>
            <a:endParaRPr lang="en-US" dirty="0"/>
          </a:p>
        </p:txBody>
      </p:sp>
      <p:pic>
        <p:nvPicPr>
          <p:cNvPr id="4" name="Picture 3"/>
          <p:cNvPicPr>
            <a:picLocks noChangeAspect="1"/>
          </p:cNvPicPr>
          <p:nvPr/>
        </p:nvPicPr>
        <p:blipFill>
          <a:blip r:embed="rId2"/>
          <a:stretch>
            <a:fillRect/>
          </a:stretch>
        </p:blipFill>
        <p:spPr>
          <a:xfrm>
            <a:off x="166158" y="1078306"/>
            <a:ext cx="6983777" cy="5243205"/>
          </a:xfrm>
          <a:prstGeom prst="rect">
            <a:avLst/>
          </a:prstGeom>
        </p:spPr>
      </p:pic>
      <p:sp>
        <p:nvSpPr>
          <p:cNvPr id="5" name="TextBox 4"/>
          <p:cNvSpPr txBox="1"/>
          <p:nvPr/>
        </p:nvSpPr>
        <p:spPr>
          <a:xfrm>
            <a:off x="7193425" y="3070714"/>
            <a:ext cx="1950575" cy="3354764"/>
          </a:xfrm>
          <a:prstGeom prst="rect">
            <a:avLst/>
          </a:prstGeom>
          <a:noFill/>
        </p:spPr>
        <p:txBody>
          <a:bodyPr wrap="square" rtlCol="0">
            <a:spAutoFit/>
          </a:bodyPr>
          <a:lstStyle/>
          <a:p>
            <a:r>
              <a:rPr lang="en-US" sz="2000" b="1" dirty="0" smtClean="0">
                <a:solidFill>
                  <a:srgbClr val="FFFFFF"/>
                </a:solidFill>
              </a:rPr>
              <a:t>Iba-1</a:t>
            </a:r>
          </a:p>
          <a:p>
            <a:r>
              <a:rPr lang="en-US" sz="1600" dirty="0" smtClean="0">
                <a:solidFill>
                  <a:srgbClr val="FFFFFF"/>
                </a:solidFill>
              </a:rPr>
              <a:t>-ionized calcium binding adaptor molecule-1</a:t>
            </a:r>
          </a:p>
          <a:p>
            <a:pPr>
              <a:buFontTx/>
              <a:buChar char="-"/>
            </a:pPr>
            <a:r>
              <a:rPr lang="en-US" sz="1600" dirty="0" smtClean="0">
                <a:solidFill>
                  <a:srgbClr val="FFFFFF"/>
                </a:solidFill>
              </a:rPr>
              <a:t>Located within a segment of the MHC III region</a:t>
            </a:r>
          </a:p>
          <a:p>
            <a:pPr>
              <a:buFontTx/>
              <a:buChar char="-"/>
            </a:pPr>
            <a:r>
              <a:rPr lang="en-US" sz="1600" dirty="0" smtClean="0">
                <a:solidFill>
                  <a:srgbClr val="FFFFFF"/>
                </a:solidFill>
              </a:rPr>
              <a:t>Specifically expressed in </a:t>
            </a:r>
            <a:r>
              <a:rPr lang="en-US" sz="1600" dirty="0" err="1" smtClean="0">
                <a:solidFill>
                  <a:srgbClr val="FFFFFF"/>
                </a:solidFill>
              </a:rPr>
              <a:t>macs</a:t>
            </a:r>
            <a:r>
              <a:rPr lang="en-US" sz="1600" dirty="0" smtClean="0">
                <a:solidFill>
                  <a:srgbClr val="FFFFFF"/>
                </a:solidFill>
              </a:rPr>
              <a:t> and microglia</a:t>
            </a:r>
          </a:p>
          <a:p>
            <a:pPr>
              <a:buFontTx/>
              <a:buChar char="-"/>
            </a:pPr>
            <a:r>
              <a:rPr lang="en-US" sz="1600" dirty="0" smtClean="0">
                <a:solidFill>
                  <a:srgbClr val="FFFFFF"/>
                </a:solidFill>
              </a:rPr>
              <a:t>Expressed weakly in brain but specific for microglia in the brain</a:t>
            </a:r>
          </a:p>
        </p:txBody>
      </p:sp>
      <p:sp>
        <p:nvSpPr>
          <p:cNvPr id="6" name="TextBox 5"/>
          <p:cNvSpPr txBox="1"/>
          <p:nvPr/>
        </p:nvSpPr>
        <p:spPr>
          <a:xfrm>
            <a:off x="1626566" y="5967450"/>
            <a:ext cx="2035383" cy="338554"/>
          </a:xfrm>
          <a:prstGeom prst="rect">
            <a:avLst/>
          </a:prstGeom>
          <a:noFill/>
        </p:spPr>
        <p:txBody>
          <a:bodyPr wrap="square" rtlCol="0">
            <a:spAutoFit/>
          </a:bodyPr>
          <a:lstStyle/>
          <a:p>
            <a:r>
              <a:rPr lang="en-US" sz="1600" dirty="0" smtClean="0"/>
              <a:t>10.6 per mm</a:t>
            </a:r>
            <a:r>
              <a:rPr lang="en-US" sz="1600" baseline="30000" dirty="0" smtClean="0"/>
              <a:t>2</a:t>
            </a:r>
            <a:endParaRPr lang="en-US" sz="1600" baseline="30000" dirty="0"/>
          </a:p>
        </p:txBody>
      </p:sp>
      <p:sp>
        <p:nvSpPr>
          <p:cNvPr id="7" name="TextBox 6"/>
          <p:cNvSpPr txBox="1"/>
          <p:nvPr/>
        </p:nvSpPr>
        <p:spPr>
          <a:xfrm>
            <a:off x="1674588" y="3423189"/>
            <a:ext cx="2035383" cy="338554"/>
          </a:xfrm>
          <a:prstGeom prst="rect">
            <a:avLst/>
          </a:prstGeom>
          <a:noFill/>
        </p:spPr>
        <p:txBody>
          <a:bodyPr wrap="square" rtlCol="0">
            <a:spAutoFit/>
          </a:bodyPr>
          <a:lstStyle/>
          <a:p>
            <a:r>
              <a:rPr lang="en-US" sz="1600" dirty="0" smtClean="0"/>
              <a:t>61.2 per mm</a:t>
            </a:r>
            <a:r>
              <a:rPr lang="en-US" sz="1600" baseline="30000" dirty="0" smtClean="0"/>
              <a:t>2</a:t>
            </a:r>
            <a:endParaRPr lang="en-US" sz="1600" baseline="30000" dirty="0"/>
          </a:p>
        </p:txBody>
      </p:sp>
      <p:sp>
        <p:nvSpPr>
          <p:cNvPr id="8" name="TextBox 7"/>
          <p:cNvSpPr txBox="1"/>
          <p:nvPr/>
        </p:nvSpPr>
        <p:spPr>
          <a:xfrm>
            <a:off x="5097518" y="3419008"/>
            <a:ext cx="2035383" cy="338554"/>
          </a:xfrm>
          <a:prstGeom prst="rect">
            <a:avLst/>
          </a:prstGeom>
          <a:noFill/>
        </p:spPr>
        <p:txBody>
          <a:bodyPr wrap="square" rtlCol="0">
            <a:spAutoFit/>
          </a:bodyPr>
          <a:lstStyle/>
          <a:p>
            <a:r>
              <a:rPr lang="en-US" sz="1600" dirty="0" smtClean="0"/>
              <a:t>37.3 per mm</a:t>
            </a:r>
            <a:r>
              <a:rPr lang="en-US" sz="1600" baseline="30000" dirty="0" smtClean="0"/>
              <a:t>2</a:t>
            </a:r>
            <a:endParaRPr lang="en-US" sz="1600" baseline="30000" dirty="0"/>
          </a:p>
        </p:txBody>
      </p:sp>
      <p:sp>
        <p:nvSpPr>
          <p:cNvPr id="9" name="TextBox 8"/>
          <p:cNvSpPr txBox="1"/>
          <p:nvPr/>
        </p:nvSpPr>
        <p:spPr>
          <a:xfrm>
            <a:off x="5119445" y="5981005"/>
            <a:ext cx="2035383" cy="338554"/>
          </a:xfrm>
          <a:prstGeom prst="rect">
            <a:avLst/>
          </a:prstGeom>
          <a:noFill/>
        </p:spPr>
        <p:txBody>
          <a:bodyPr wrap="square" rtlCol="0">
            <a:spAutoFit/>
          </a:bodyPr>
          <a:lstStyle/>
          <a:p>
            <a:r>
              <a:rPr lang="en-US" sz="1600" dirty="0" smtClean="0"/>
              <a:t>6.2 per mm</a:t>
            </a:r>
            <a:r>
              <a:rPr lang="en-US" sz="1600" baseline="30000" dirty="0" smtClean="0"/>
              <a:t>2</a:t>
            </a:r>
            <a:endParaRPr lang="en-US" sz="1600" baseline="30000" dirty="0"/>
          </a:p>
        </p:txBody>
      </p:sp>
      <p:sp>
        <p:nvSpPr>
          <p:cNvPr id="10" name="TextBox 9"/>
          <p:cNvSpPr txBox="1"/>
          <p:nvPr/>
        </p:nvSpPr>
        <p:spPr>
          <a:xfrm>
            <a:off x="8464194" y="6488668"/>
            <a:ext cx="679806" cy="369332"/>
          </a:xfrm>
          <a:prstGeom prst="rect">
            <a:avLst/>
          </a:prstGeom>
          <a:noFill/>
        </p:spPr>
        <p:txBody>
          <a:bodyPr wrap="none" rtlCol="0">
            <a:spAutoFit/>
          </a:bodyPr>
          <a:lstStyle/>
          <a:p>
            <a:r>
              <a:rPr lang="en-US" dirty="0" smtClean="0">
                <a:solidFill>
                  <a:srgbClr val="FFFFFF"/>
                </a:solidFill>
              </a:rPr>
              <a:t>Fig. 4</a:t>
            </a:r>
            <a:endParaRPr lang="en-US" dirty="0">
              <a:solidFill>
                <a:srgbClr val="FFFFFF"/>
              </a:solidFill>
            </a:endParaRPr>
          </a:p>
        </p:txBody>
      </p:sp>
      <p:sp>
        <p:nvSpPr>
          <p:cNvPr id="11" name="TextBox 10"/>
          <p:cNvSpPr txBox="1"/>
          <p:nvPr/>
        </p:nvSpPr>
        <p:spPr>
          <a:xfrm>
            <a:off x="7149933" y="1017772"/>
            <a:ext cx="1863593" cy="1877437"/>
          </a:xfrm>
          <a:prstGeom prst="rect">
            <a:avLst/>
          </a:prstGeom>
          <a:noFill/>
        </p:spPr>
        <p:txBody>
          <a:bodyPr wrap="square" rtlCol="0">
            <a:spAutoFit/>
          </a:bodyPr>
          <a:lstStyle/>
          <a:p>
            <a:r>
              <a:rPr lang="en-US" b="1" dirty="0" smtClean="0">
                <a:solidFill>
                  <a:srgbClr val="FFFFFF"/>
                </a:solidFill>
              </a:rPr>
              <a:t>DAP12-/- :</a:t>
            </a:r>
          </a:p>
          <a:p>
            <a:r>
              <a:rPr lang="en-US" sz="1600" dirty="0" smtClean="0">
                <a:solidFill>
                  <a:srgbClr val="FFFFFF"/>
                </a:solidFill>
              </a:rPr>
              <a:t>-No diff @ 4 wk</a:t>
            </a:r>
          </a:p>
          <a:p>
            <a:r>
              <a:rPr lang="en-US" sz="1600" dirty="0" smtClean="0">
                <a:solidFill>
                  <a:srgbClr val="FFFFFF"/>
                </a:solidFill>
              </a:rPr>
              <a:t>-microglia show </a:t>
            </a:r>
            <a:r>
              <a:rPr lang="en-US" sz="1600" dirty="0" err="1" smtClean="0">
                <a:solidFill>
                  <a:srgbClr val="FFFFFF"/>
                </a:solidFill>
              </a:rPr>
              <a:t>cytorrhexis</a:t>
            </a:r>
            <a:r>
              <a:rPr lang="en-US" sz="1600" dirty="0" smtClean="0">
                <a:solidFill>
                  <a:srgbClr val="FFFFFF"/>
                </a:solidFill>
              </a:rPr>
              <a:t> and nuclear condensation</a:t>
            </a:r>
          </a:p>
          <a:p>
            <a:endParaRPr lang="en-US" dirty="0" smtClean="0">
              <a:solidFill>
                <a:srgbClr val="FFFFFF"/>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 defect detected in steady state myelopoiesis in DAP12-/- mice</a:t>
            </a:r>
            <a:endParaRPr lang="en-US" dirty="0"/>
          </a:p>
        </p:txBody>
      </p:sp>
      <p:pic>
        <p:nvPicPr>
          <p:cNvPr id="4" name="Picture 3"/>
          <p:cNvPicPr>
            <a:picLocks noChangeAspect="1"/>
          </p:cNvPicPr>
          <p:nvPr/>
        </p:nvPicPr>
        <p:blipFill>
          <a:blip r:embed="rId2"/>
          <a:stretch>
            <a:fillRect/>
          </a:stretch>
        </p:blipFill>
        <p:spPr>
          <a:xfrm>
            <a:off x="328048" y="1591600"/>
            <a:ext cx="5541065" cy="3279787"/>
          </a:xfrm>
          <a:prstGeom prst="rect">
            <a:avLst/>
          </a:prstGeom>
        </p:spPr>
      </p:pic>
      <p:sp>
        <p:nvSpPr>
          <p:cNvPr id="5" name="TextBox 4"/>
          <p:cNvSpPr txBox="1"/>
          <p:nvPr/>
        </p:nvSpPr>
        <p:spPr>
          <a:xfrm>
            <a:off x="5914787" y="1948556"/>
            <a:ext cx="2409406" cy="1846659"/>
          </a:xfrm>
          <a:prstGeom prst="rect">
            <a:avLst/>
          </a:prstGeom>
          <a:noFill/>
        </p:spPr>
        <p:txBody>
          <a:bodyPr wrap="square" rtlCol="0">
            <a:spAutoFit/>
          </a:bodyPr>
          <a:lstStyle/>
          <a:p>
            <a:r>
              <a:rPr lang="en-US" dirty="0" smtClean="0">
                <a:solidFill>
                  <a:srgbClr val="FFFFFF"/>
                </a:solidFill>
              </a:rPr>
              <a:t>Unfractionated BM:</a:t>
            </a:r>
          </a:p>
          <a:p>
            <a:r>
              <a:rPr lang="en-US" sz="1600" dirty="0" smtClean="0">
                <a:solidFill>
                  <a:srgbClr val="FFFFFF"/>
                </a:solidFill>
              </a:rPr>
              <a:t>CD31</a:t>
            </a:r>
            <a:r>
              <a:rPr lang="en-US" sz="1600" baseline="30000" dirty="0" smtClean="0">
                <a:solidFill>
                  <a:srgbClr val="FFFFFF"/>
                </a:solidFill>
              </a:rPr>
              <a:t>hi</a:t>
            </a:r>
            <a:r>
              <a:rPr lang="en-US" sz="1600" dirty="0" smtClean="0">
                <a:solidFill>
                  <a:srgbClr val="FFFFFF"/>
                </a:solidFill>
              </a:rPr>
              <a:t>Ly6C</a:t>
            </a:r>
            <a:r>
              <a:rPr lang="en-US" sz="1600" baseline="30000" dirty="0" smtClean="0">
                <a:solidFill>
                  <a:srgbClr val="FFFFFF"/>
                </a:solidFill>
              </a:rPr>
              <a:t>-</a:t>
            </a:r>
          </a:p>
          <a:p>
            <a:endParaRPr lang="en-US" sz="800" dirty="0" smtClean="0">
              <a:solidFill>
                <a:srgbClr val="FFFFFF"/>
              </a:solidFill>
            </a:endParaRPr>
          </a:p>
          <a:p>
            <a:r>
              <a:rPr lang="en-US" sz="1600" dirty="0" smtClean="0">
                <a:solidFill>
                  <a:srgbClr val="FFFFFF"/>
                </a:solidFill>
              </a:rPr>
              <a:t>CD31+Ly6C+</a:t>
            </a:r>
          </a:p>
          <a:p>
            <a:endParaRPr lang="en-US" sz="800" dirty="0" smtClean="0">
              <a:solidFill>
                <a:srgbClr val="FFFFFF"/>
              </a:solidFill>
            </a:endParaRPr>
          </a:p>
          <a:p>
            <a:endParaRPr lang="en-US" sz="800" dirty="0" smtClean="0">
              <a:solidFill>
                <a:srgbClr val="FFFFFF"/>
              </a:solidFill>
            </a:endParaRPr>
          </a:p>
          <a:p>
            <a:r>
              <a:rPr lang="en-US" sz="1600" dirty="0" smtClean="0">
                <a:solidFill>
                  <a:srgbClr val="FFFFFF"/>
                </a:solidFill>
              </a:rPr>
              <a:t>CD31-Ly6C</a:t>
            </a:r>
            <a:r>
              <a:rPr lang="en-US" sz="1600" baseline="30000" dirty="0" smtClean="0">
                <a:solidFill>
                  <a:srgbClr val="FFFFFF"/>
                </a:solidFill>
              </a:rPr>
              <a:t>hi</a:t>
            </a:r>
          </a:p>
          <a:p>
            <a:endParaRPr lang="en-US" sz="800" dirty="0" smtClean="0">
              <a:solidFill>
                <a:srgbClr val="FFFFFF"/>
              </a:solidFill>
            </a:endParaRPr>
          </a:p>
          <a:p>
            <a:r>
              <a:rPr lang="en-US" sz="1600" dirty="0" smtClean="0">
                <a:solidFill>
                  <a:srgbClr val="FFFFFF"/>
                </a:solidFill>
              </a:rPr>
              <a:t>CD31-Ly6C+</a:t>
            </a:r>
          </a:p>
        </p:txBody>
      </p:sp>
      <p:sp>
        <p:nvSpPr>
          <p:cNvPr id="6" name="TextBox 5"/>
          <p:cNvSpPr txBox="1"/>
          <p:nvPr/>
        </p:nvSpPr>
        <p:spPr>
          <a:xfrm>
            <a:off x="365325" y="5054064"/>
            <a:ext cx="5053663" cy="369332"/>
          </a:xfrm>
          <a:prstGeom prst="rect">
            <a:avLst/>
          </a:prstGeom>
          <a:noFill/>
        </p:spPr>
        <p:txBody>
          <a:bodyPr wrap="square" rtlCol="0">
            <a:spAutoFit/>
          </a:bodyPr>
          <a:lstStyle/>
          <a:p>
            <a:r>
              <a:rPr lang="en-US" i="1" dirty="0" smtClean="0">
                <a:solidFill>
                  <a:srgbClr val="FFFFFF"/>
                </a:solidFill>
              </a:rPr>
              <a:t>Note this is a very minimal analysis of myelopoiesis</a:t>
            </a:r>
            <a:endParaRPr lang="en-US" i="1" dirty="0">
              <a:solidFill>
                <a:srgbClr val="FFFFFF"/>
              </a:solidFill>
            </a:endParaRPr>
          </a:p>
        </p:txBody>
      </p:sp>
      <p:sp>
        <p:nvSpPr>
          <p:cNvPr id="7" name="TextBox 6"/>
          <p:cNvSpPr txBox="1"/>
          <p:nvPr/>
        </p:nvSpPr>
        <p:spPr>
          <a:xfrm>
            <a:off x="7724016" y="6480685"/>
            <a:ext cx="1419984" cy="377315"/>
          </a:xfrm>
          <a:prstGeom prst="rect">
            <a:avLst/>
          </a:prstGeom>
          <a:noFill/>
        </p:spPr>
        <p:txBody>
          <a:bodyPr wrap="square" rtlCol="0">
            <a:spAutoFit/>
          </a:bodyPr>
          <a:lstStyle/>
          <a:p>
            <a:r>
              <a:rPr lang="en-US" dirty="0" smtClean="0">
                <a:solidFill>
                  <a:srgbClr val="FFFFFF"/>
                </a:solidFill>
              </a:rPr>
              <a:t>Table S1</a:t>
            </a:r>
            <a:endParaRPr lang="en-US" dirty="0">
              <a:solidFill>
                <a:srgbClr val="FFFFFF"/>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 difference in monocyte/</a:t>
            </a:r>
            <a:r>
              <a:rPr lang="en-US" dirty="0" err="1" smtClean="0"/>
              <a:t>macs</a:t>
            </a:r>
            <a:r>
              <a:rPr lang="en-US" dirty="0" smtClean="0"/>
              <a:t> in  blood and spleen between WT and DAP12-/- mice</a:t>
            </a:r>
            <a:endParaRPr lang="en-US" dirty="0"/>
          </a:p>
        </p:txBody>
      </p:sp>
      <p:pic>
        <p:nvPicPr>
          <p:cNvPr id="4" name="Picture 3"/>
          <p:cNvPicPr>
            <a:picLocks noChangeAspect="1"/>
          </p:cNvPicPr>
          <p:nvPr/>
        </p:nvPicPr>
        <p:blipFill>
          <a:blip r:embed="rId2"/>
          <a:stretch>
            <a:fillRect/>
          </a:stretch>
        </p:blipFill>
        <p:spPr>
          <a:xfrm>
            <a:off x="272485" y="1281465"/>
            <a:ext cx="3432956" cy="1639621"/>
          </a:xfrm>
          <a:prstGeom prst="rect">
            <a:avLst/>
          </a:prstGeom>
        </p:spPr>
      </p:pic>
      <p:pic>
        <p:nvPicPr>
          <p:cNvPr id="5" name="Picture 4"/>
          <p:cNvPicPr>
            <a:picLocks noChangeAspect="1"/>
          </p:cNvPicPr>
          <p:nvPr/>
        </p:nvPicPr>
        <p:blipFill>
          <a:blip r:embed="rId3"/>
          <a:stretch>
            <a:fillRect/>
          </a:stretch>
        </p:blipFill>
        <p:spPr>
          <a:xfrm>
            <a:off x="4451131" y="1290921"/>
            <a:ext cx="3916553" cy="4809802"/>
          </a:xfrm>
          <a:prstGeom prst="rect">
            <a:avLst/>
          </a:prstGeom>
        </p:spPr>
      </p:pic>
      <p:sp>
        <p:nvSpPr>
          <p:cNvPr id="6" name="TextBox 5"/>
          <p:cNvSpPr txBox="1"/>
          <p:nvPr/>
        </p:nvSpPr>
        <p:spPr>
          <a:xfrm>
            <a:off x="8176323" y="6488668"/>
            <a:ext cx="785867" cy="369332"/>
          </a:xfrm>
          <a:prstGeom prst="rect">
            <a:avLst/>
          </a:prstGeom>
          <a:noFill/>
        </p:spPr>
        <p:txBody>
          <a:bodyPr wrap="none" rtlCol="0">
            <a:spAutoFit/>
          </a:bodyPr>
          <a:lstStyle/>
          <a:p>
            <a:r>
              <a:rPr lang="en-US" dirty="0" smtClean="0">
                <a:solidFill>
                  <a:srgbClr val="FFFFFF"/>
                </a:solidFill>
              </a:rPr>
              <a:t>Fig. S2</a:t>
            </a:r>
            <a:endParaRPr lang="en-US" dirty="0">
              <a:solidFill>
                <a:srgbClr val="FFFFFF"/>
              </a:solidFill>
            </a:endParaRPr>
          </a:p>
        </p:txBody>
      </p:sp>
      <p:sp>
        <p:nvSpPr>
          <p:cNvPr id="7" name="TextBox 6"/>
          <p:cNvSpPr txBox="1"/>
          <p:nvPr/>
        </p:nvSpPr>
        <p:spPr>
          <a:xfrm>
            <a:off x="304438" y="3131606"/>
            <a:ext cx="765443" cy="369332"/>
          </a:xfrm>
          <a:prstGeom prst="rect">
            <a:avLst/>
          </a:prstGeom>
          <a:noFill/>
        </p:spPr>
        <p:txBody>
          <a:bodyPr wrap="square" rtlCol="0">
            <a:spAutoFit/>
          </a:bodyPr>
          <a:lstStyle/>
          <a:p>
            <a:r>
              <a:rPr lang="en-US" dirty="0" smtClean="0">
                <a:solidFill>
                  <a:srgbClr val="FFFFFF"/>
                </a:solidFill>
              </a:rPr>
              <a:t>Blood</a:t>
            </a:r>
            <a:endParaRPr lang="en-US" dirty="0">
              <a:solidFill>
                <a:srgbClr val="FFFFFF"/>
              </a:solidFill>
            </a:endParaRPr>
          </a:p>
        </p:txBody>
      </p:sp>
      <p:sp>
        <p:nvSpPr>
          <p:cNvPr id="8" name="TextBox 7"/>
          <p:cNvSpPr txBox="1"/>
          <p:nvPr/>
        </p:nvSpPr>
        <p:spPr>
          <a:xfrm>
            <a:off x="4466716" y="6180742"/>
            <a:ext cx="1108841" cy="369332"/>
          </a:xfrm>
          <a:prstGeom prst="rect">
            <a:avLst/>
          </a:prstGeom>
          <a:noFill/>
        </p:spPr>
        <p:txBody>
          <a:bodyPr wrap="square" rtlCol="0">
            <a:spAutoFit/>
          </a:bodyPr>
          <a:lstStyle/>
          <a:p>
            <a:r>
              <a:rPr lang="en-US" dirty="0" smtClean="0">
                <a:solidFill>
                  <a:srgbClr val="FFFFFF"/>
                </a:solidFill>
              </a:rPr>
              <a:t>Spleen</a:t>
            </a:r>
            <a:endParaRPr lang="en-US" dirty="0">
              <a:solidFill>
                <a:srgbClr val="FFFFFF"/>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07033" cy="707495"/>
          </a:xfrm>
        </p:spPr>
        <p:txBody>
          <a:bodyPr>
            <a:normAutofit/>
          </a:bodyPr>
          <a:lstStyle/>
          <a:p>
            <a:r>
              <a:rPr lang="en-US" sz="2800" dirty="0" smtClean="0"/>
              <a:t>Less efficient engraftment </a:t>
            </a:r>
            <a:r>
              <a:rPr lang="en-US" sz="2800" dirty="0" err="1" smtClean="0"/>
              <a:t>w</a:t>
            </a:r>
            <a:r>
              <a:rPr lang="en-US" sz="2800" dirty="0" smtClean="0"/>
              <a:t>/ DAP12-/- BM cells</a:t>
            </a:r>
            <a:endParaRPr lang="en-US" sz="2800" dirty="0"/>
          </a:p>
        </p:txBody>
      </p:sp>
      <p:pic>
        <p:nvPicPr>
          <p:cNvPr id="4" name="Picture 3"/>
          <p:cNvPicPr>
            <a:picLocks noChangeAspect="1"/>
          </p:cNvPicPr>
          <p:nvPr/>
        </p:nvPicPr>
        <p:blipFill>
          <a:blip r:embed="rId2"/>
          <a:stretch>
            <a:fillRect/>
          </a:stretch>
        </p:blipFill>
        <p:spPr>
          <a:xfrm>
            <a:off x="243551" y="823393"/>
            <a:ext cx="6477000" cy="5600700"/>
          </a:xfrm>
          <a:prstGeom prst="rect">
            <a:avLst/>
          </a:prstGeom>
        </p:spPr>
      </p:pic>
      <p:sp>
        <p:nvSpPr>
          <p:cNvPr id="5" name="TextBox 4"/>
          <p:cNvSpPr txBox="1"/>
          <p:nvPr/>
        </p:nvSpPr>
        <p:spPr>
          <a:xfrm>
            <a:off x="8387255" y="6488668"/>
            <a:ext cx="756745" cy="369332"/>
          </a:xfrm>
          <a:prstGeom prst="rect">
            <a:avLst/>
          </a:prstGeom>
          <a:noFill/>
        </p:spPr>
        <p:txBody>
          <a:bodyPr wrap="square" rtlCol="0">
            <a:spAutoFit/>
          </a:bodyPr>
          <a:lstStyle/>
          <a:p>
            <a:r>
              <a:rPr lang="en-US" dirty="0" smtClean="0">
                <a:solidFill>
                  <a:srgbClr val="FFFFFF"/>
                </a:solidFill>
              </a:rPr>
              <a:t>Fig. 5</a:t>
            </a:r>
            <a:endParaRPr lang="en-US" dirty="0">
              <a:solidFill>
                <a:srgbClr val="FFFFFF"/>
              </a:solidFill>
            </a:endParaRPr>
          </a:p>
        </p:txBody>
      </p:sp>
      <p:sp>
        <p:nvSpPr>
          <p:cNvPr id="6" name="TextBox 5"/>
          <p:cNvSpPr txBox="1"/>
          <p:nvPr/>
        </p:nvSpPr>
        <p:spPr>
          <a:xfrm>
            <a:off x="1339525" y="835095"/>
            <a:ext cx="1539584" cy="369332"/>
          </a:xfrm>
          <a:prstGeom prst="rect">
            <a:avLst/>
          </a:prstGeom>
          <a:noFill/>
        </p:spPr>
        <p:txBody>
          <a:bodyPr wrap="square" rtlCol="0">
            <a:spAutoFit/>
          </a:bodyPr>
          <a:lstStyle/>
          <a:p>
            <a:pPr algn="ctr"/>
            <a:r>
              <a:rPr lang="en-US" dirty="0" smtClean="0"/>
              <a:t>12 weeks</a:t>
            </a:r>
            <a:endParaRPr lang="en-US" dirty="0"/>
          </a:p>
        </p:txBody>
      </p:sp>
      <p:sp>
        <p:nvSpPr>
          <p:cNvPr id="7" name="TextBox 6"/>
          <p:cNvSpPr txBox="1"/>
          <p:nvPr/>
        </p:nvSpPr>
        <p:spPr>
          <a:xfrm>
            <a:off x="2078874" y="2783650"/>
            <a:ext cx="617026" cy="307777"/>
          </a:xfrm>
          <a:prstGeom prst="rect">
            <a:avLst/>
          </a:prstGeom>
          <a:noFill/>
        </p:spPr>
        <p:txBody>
          <a:bodyPr wrap="none" rtlCol="0">
            <a:spAutoFit/>
          </a:bodyPr>
          <a:lstStyle/>
          <a:p>
            <a:r>
              <a:rPr lang="en-US" sz="1400" dirty="0" err="1" smtClean="0">
                <a:solidFill>
                  <a:srgbClr val="0000FF"/>
                </a:solidFill>
              </a:rPr>
              <a:t>PMNs</a:t>
            </a:r>
            <a:endParaRPr lang="en-US" sz="1400" dirty="0">
              <a:solidFill>
                <a:srgbClr val="0000FF"/>
              </a:solidFill>
            </a:endParaRPr>
          </a:p>
        </p:txBody>
      </p:sp>
      <p:sp>
        <p:nvSpPr>
          <p:cNvPr id="8" name="TextBox 7"/>
          <p:cNvSpPr txBox="1"/>
          <p:nvPr/>
        </p:nvSpPr>
        <p:spPr>
          <a:xfrm>
            <a:off x="2718374" y="3005642"/>
            <a:ext cx="681985" cy="307777"/>
          </a:xfrm>
          <a:prstGeom prst="rect">
            <a:avLst/>
          </a:prstGeom>
          <a:noFill/>
        </p:spPr>
        <p:txBody>
          <a:bodyPr wrap="none" rtlCol="0">
            <a:spAutoFit/>
          </a:bodyPr>
          <a:lstStyle/>
          <a:p>
            <a:r>
              <a:rPr lang="en-US" sz="1400" dirty="0" err="1" smtClean="0">
                <a:solidFill>
                  <a:srgbClr val="0000FF"/>
                </a:solidFill>
              </a:rPr>
              <a:t>monos</a:t>
            </a:r>
            <a:endParaRPr lang="en-US" sz="1400" dirty="0">
              <a:solidFill>
                <a:srgbClr val="0000FF"/>
              </a:solidFill>
            </a:endParaRPr>
          </a:p>
        </p:txBody>
      </p:sp>
      <p:sp>
        <p:nvSpPr>
          <p:cNvPr id="9" name="TextBox 8"/>
          <p:cNvSpPr txBox="1"/>
          <p:nvPr/>
        </p:nvSpPr>
        <p:spPr>
          <a:xfrm>
            <a:off x="6793307" y="1461416"/>
            <a:ext cx="1452602" cy="369332"/>
          </a:xfrm>
          <a:prstGeom prst="rect">
            <a:avLst/>
          </a:prstGeom>
          <a:noFill/>
        </p:spPr>
        <p:txBody>
          <a:bodyPr wrap="square" rtlCol="0">
            <a:spAutoFit/>
          </a:bodyPr>
          <a:lstStyle/>
          <a:p>
            <a:r>
              <a:rPr lang="en-US" dirty="0" smtClean="0">
                <a:solidFill>
                  <a:schemeClr val="bg1"/>
                </a:solidFill>
              </a:rPr>
              <a:t>Bone Marrow</a:t>
            </a:r>
            <a:endParaRPr lang="en-US" dirty="0">
              <a:solidFill>
                <a:schemeClr val="bg1"/>
              </a:solidFill>
            </a:endParaRPr>
          </a:p>
        </p:txBody>
      </p:sp>
      <p:sp>
        <p:nvSpPr>
          <p:cNvPr id="10" name="TextBox 9"/>
          <p:cNvSpPr txBox="1"/>
          <p:nvPr/>
        </p:nvSpPr>
        <p:spPr>
          <a:xfrm>
            <a:off x="6652142" y="3475382"/>
            <a:ext cx="2491858" cy="369332"/>
          </a:xfrm>
          <a:prstGeom prst="rect">
            <a:avLst/>
          </a:prstGeom>
          <a:noFill/>
        </p:spPr>
        <p:txBody>
          <a:bodyPr wrap="square" rtlCol="0">
            <a:spAutoFit/>
          </a:bodyPr>
          <a:lstStyle/>
          <a:p>
            <a:r>
              <a:rPr lang="en-US" dirty="0" smtClean="0">
                <a:solidFill>
                  <a:schemeClr val="bg1"/>
                </a:solidFill>
              </a:rPr>
              <a:t>Blood and Peritoneum</a:t>
            </a:r>
            <a:endParaRPr lang="en-US" dirty="0">
              <a:solidFill>
                <a:schemeClr val="bg1"/>
              </a:solidFill>
            </a:endParaRPr>
          </a:p>
        </p:txBody>
      </p:sp>
      <p:sp>
        <p:nvSpPr>
          <p:cNvPr id="11" name="TextBox 10"/>
          <p:cNvSpPr txBox="1"/>
          <p:nvPr/>
        </p:nvSpPr>
        <p:spPr>
          <a:xfrm>
            <a:off x="5141010" y="3114547"/>
            <a:ext cx="505267" cy="307777"/>
          </a:xfrm>
          <a:prstGeom prst="rect">
            <a:avLst/>
          </a:prstGeom>
          <a:noFill/>
        </p:spPr>
        <p:txBody>
          <a:bodyPr wrap="none" rtlCol="0">
            <a:spAutoFit/>
          </a:bodyPr>
          <a:lstStyle/>
          <a:p>
            <a:r>
              <a:rPr lang="en-US" sz="1400" dirty="0" smtClean="0">
                <a:solidFill>
                  <a:srgbClr val="0000FF"/>
                </a:solidFill>
              </a:rPr>
              <a:t>Mac</a:t>
            </a:r>
            <a:endParaRPr lang="en-US" sz="1400" dirty="0">
              <a:solidFill>
                <a:srgbClr val="0000FF"/>
              </a:solidFill>
            </a:endParaRPr>
          </a:p>
        </p:txBody>
      </p:sp>
      <p:sp>
        <p:nvSpPr>
          <p:cNvPr id="12" name="TextBox 11"/>
          <p:cNvSpPr txBox="1"/>
          <p:nvPr/>
        </p:nvSpPr>
        <p:spPr>
          <a:xfrm>
            <a:off x="5580451" y="3875870"/>
            <a:ext cx="640783" cy="307777"/>
          </a:xfrm>
          <a:prstGeom prst="rect">
            <a:avLst/>
          </a:prstGeom>
          <a:noFill/>
        </p:spPr>
        <p:txBody>
          <a:bodyPr wrap="none" rtlCol="0">
            <a:spAutoFit/>
          </a:bodyPr>
          <a:lstStyle/>
          <a:p>
            <a:r>
              <a:rPr lang="en-US" sz="1400" dirty="0" smtClean="0">
                <a:solidFill>
                  <a:srgbClr val="0000FF"/>
                </a:solidFill>
              </a:rPr>
              <a:t>B cells</a:t>
            </a:r>
            <a:endParaRPr lang="en-US" sz="1400" dirty="0">
              <a:solidFill>
                <a:srgbClr val="0000FF"/>
              </a:solidFill>
            </a:endParaRPr>
          </a:p>
        </p:txBody>
      </p:sp>
      <p:sp>
        <p:nvSpPr>
          <p:cNvPr id="13" name="TextBox 12"/>
          <p:cNvSpPr txBox="1"/>
          <p:nvPr/>
        </p:nvSpPr>
        <p:spPr>
          <a:xfrm>
            <a:off x="5762749" y="5745797"/>
            <a:ext cx="1074049" cy="369332"/>
          </a:xfrm>
          <a:prstGeom prst="rect">
            <a:avLst/>
          </a:prstGeom>
          <a:noFill/>
        </p:spPr>
        <p:txBody>
          <a:bodyPr wrap="square" rtlCol="0">
            <a:spAutoFit/>
          </a:bodyPr>
          <a:lstStyle/>
          <a:p>
            <a:r>
              <a:rPr lang="en-US" dirty="0" smtClean="0"/>
              <a:t>36 weeks</a:t>
            </a:r>
            <a:endParaRPr lang="en-US" dirty="0"/>
          </a:p>
        </p:txBody>
      </p:sp>
      <p:sp>
        <p:nvSpPr>
          <p:cNvPr id="14" name="TextBox 13"/>
          <p:cNvSpPr txBox="1"/>
          <p:nvPr/>
        </p:nvSpPr>
        <p:spPr>
          <a:xfrm>
            <a:off x="3070834" y="3888750"/>
            <a:ext cx="681985" cy="307777"/>
          </a:xfrm>
          <a:prstGeom prst="rect">
            <a:avLst/>
          </a:prstGeom>
          <a:noFill/>
        </p:spPr>
        <p:txBody>
          <a:bodyPr wrap="none" rtlCol="0">
            <a:spAutoFit/>
          </a:bodyPr>
          <a:lstStyle/>
          <a:p>
            <a:r>
              <a:rPr lang="en-US" sz="1400" dirty="0" err="1" smtClean="0">
                <a:solidFill>
                  <a:srgbClr val="0000FF"/>
                </a:solidFill>
              </a:rPr>
              <a:t>monos</a:t>
            </a:r>
            <a:endParaRPr lang="en-US" sz="1400" dirty="0">
              <a:solidFill>
                <a:srgbClr val="0000FF"/>
              </a:solidFill>
            </a:endParaRPr>
          </a:p>
        </p:txBody>
      </p:sp>
      <p:sp>
        <p:nvSpPr>
          <p:cNvPr id="15" name="TextBox 14"/>
          <p:cNvSpPr txBox="1"/>
          <p:nvPr/>
        </p:nvSpPr>
        <p:spPr>
          <a:xfrm>
            <a:off x="6769749" y="5437154"/>
            <a:ext cx="1032551" cy="369332"/>
          </a:xfrm>
          <a:prstGeom prst="rect">
            <a:avLst/>
          </a:prstGeom>
          <a:noFill/>
        </p:spPr>
        <p:txBody>
          <a:bodyPr wrap="square" rtlCol="0">
            <a:spAutoFit/>
          </a:bodyPr>
          <a:lstStyle/>
          <a:p>
            <a:r>
              <a:rPr lang="en-US" dirty="0" smtClean="0">
                <a:solidFill>
                  <a:schemeClr val="bg1"/>
                </a:solidFill>
              </a:rPr>
              <a:t>Subsets</a:t>
            </a:r>
            <a:endParaRPr lang="en-US" dirty="0">
              <a:solidFill>
                <a:schemeClr val="bg1"/>
              </a:solidFill>
            </a:endParaRPr>
          </a:p>
        </p:txBody>
      </p:sp>
      <p:sp>
        <p:nvSpPr>
          <p:cNvPr id="16" name="Rectangle 15"/>
          <p:cNvSpPr/>
          <p:nvPr/>
        </p:nvSpPr>
        <p:spPr>
          <a:xfrm>
            <a:off x="1635265" y="5306333"/>
            <a:ext cx="521893" cy="1139556"/>
          </a:xfrm>
          <a:prstGeom prst="rect">
            <a:avLst/>
          </a:prstGeom>
          <a:solidFill>
            <a:srgbClr val="FF9FFD">
              <a:alpha val="3000"/>
            </a:srgbClr>
          </a:solid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2796659" y="5219344"/>
            <a:ext cx="521893" cy="1204967"/>
          </a:xfrm>
          <a:prstGeom prst="rect">
            <a:avLst/>
          </a:prstGeom>
          <a:solidFill>
            <a:srgbClr val="FF9FFD">
              <a:alpha val="3000"/>
            </a:srgbClr>
          </a:solid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4532135" y="4810495"/>
            <a:ext cx="521893" cy="1635394"/>
          </a:xfrm>
          <a:prstGeom prst="rect">
            <a:avLst/>
          </a:prstGeom>
          <a:solidFill>
            <a:srgbClr val="FF9FFD">
              <a:alpha val="3000"/>
            </a:srgbClr>
          </a:solid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6941177" y="713310"/>
            <a:ext cx="1878814" cy="400110"/>
          </a:xfrm>
          <a:prstGeom prst="rect">
            <a:avLst/>
          </a:prstGeom>
          <a:noFill/>
        </p:spPr>
        <p:txBody>
          <a:bodyPr wrap="square" rtlCol="0">
            <a:spAutoFit/>
          </a:bodyPr>
          <a:lstStyle/>
          <a:p>
            <a:r>
              <a:rPr lang="en-US" sz="2000" b="1" dirty="0" smtClean="0">
                <a:solidFill>
                  <a:srgbClr val="FFFFFF"/>
                </a:solidFill>
                <a:hlinkClick r:id="rId3" action="ppaction://hlinkpres?slideindex=1&amp;slidetitle="/>
              </a:rPr>
              <a:t>BMT protocol</a:t>
            </a:r>
            <a:endParaRPr lang="en-US" sz="2000" b="1" dirty="0">
              <a:solidFill>
                <a:srgbClr val="FFFFFF"/>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CSF-1 induced Erk activation is increased in DAP12-/- BMMs</a:t>
            </a:r>
            <a:endParaRPr lang="en-US" dirty="0"/>
          </a:p>
        </p:txBody>
      </p:sp>
      <p:pic>
        <p:nvPicPr>
          <p:cNvPr id="4" name="Picture 3"/>
          <p:cNvPicPr>
            <a:picLocks noChangeAspect="1"/>
          </p:cNvPicPr>
          <p:nvPr/>
        </p:nvPicPr>
        <p:blipFill>
          <a:blip r:embed="rId2"/>
          <a:stretch>
            <a:fillRect/>
          </a:stretch>
        </p:blipFill>
        <p:spPr>
          <a:xfrm>
            <a:off x="236234" y="1147300"/>
            <a:ext cx="4165064" cy="4899548"/>
          </a:xfrm>
          <a:prstGeom prst="rect">
            <a:avLst/>
          </a:prstGeom>
        </p:spPr>
      </p:pic>
      <p:pic>
        <p:nvPicPr>
          <p:cNvPr id="6" name="Picture 5"/>
          <p:cNvPicPr>
            <a:picLocks noChangeAspect="1"/>
          </p:cNvPicPr>
          <p:nvPr/>
        </p:nvPicPr>
        <p:blipFill>
          <a:blip r:embed="rId3"/>
          <a:stretch>
            <a:fillRect/>
          </a:stretch>
        </p:blipFill>
        <p:spPr>
          <a:xfrm>
            <a:off x="4826906" y="1111230"/>
            <a:ext cx="3431066" cy="2185655"/>
          </a:xfrm>
          <a:prstGeom prst="rect">
            <a:avLst/>
          </a:prstGeom>
        </p:spPr>
      </p:pic>
      <p:sp>
        <p:nvSpPr>
          <p:cNvPr id="7" name="TextBox 6"/>
          <p:cNvSpPr txBox="1"/>
          <p:nvPr/>
        </p:nvSpPr>
        <p:spPr>
          <a:xfrm>
            <a:off x="8378557" y="6488668"/>
            <a:ext cx="765443" cy="369332"/>
          </a:xfrm>
          <a:prstGeom prst="rect">
            <a:avLst/>
          </a:prstGeom>
          <a:noFill/>
        </p:spPr>
        <p:txBody>
          <a:bodyPr wrap="square" rtlCol="0">
            <a:spAutoFit/>
          </a:bodyPr>
          <a:lstStyle/>
          <a:p>
            <a:r>
              <a:rPr lang="en-US" dirty="0" smtClean="0">
                <a:solidFill>
                  <a:srgbClr val="FFFFFF"/>
                </a:solidFill>
              </a:rPr>
              <a:t>Fig. 6</a:t>
            </a:r>
            <a:endParaRPr lang="en-US" dirty="0">
              <a:solidFill>
                <a:srgbClr val="FFFFFF"/>
              </a:solidFill>
            </a:endParaRPr>
          </a:p>
        </p:txBody>
      </p:sp>
      <p:sp>
        <p:nvSpPr>
          <p:cNvPr id="8" name="TextBox 7"/>
          <p:cNvSpPr txBox="1"/>
          <p:nvPr/>
        </p:nvSpPr>
        <p:spPr>
          <a:xfrm>
            <a:off x="4601357" y="3340380"/>
            <a:ext cx="3975085" cy="2862323"/>
          </a:xfrm>
          <a:prstGeom prst="rect">
            <a:avLst/>
          </a:prstGeom>
          <a:noFill/>
        </p:spPr>
        <p:txBody>
          <a:bodyPr wrap="square" rtlCol="0">
            <a:spAutoFit/>
          </a:bodyPr>
          <a:lstStyle/>
          <a:p>
            <a:r>
              <a:rPr lang="en-US" dirty="0" smtClean="0">
                <a:solidFill>
                  <a:srgbClr val="FFFFFF"/>
                </a:solidFill>
                <a:hlinkClick r:id="rId4" action="ppaction://hlinkpres?slideindex=1&amp;slidetitle="/>
              </a:rPr>
              <a:t>MKP-1</a:t>
            </a:r>
            <a:r>
              <a:rPr lang="en-US" dirty="0" smtClean="0">
                <a:solidFill>
                  <a:srgbClr val="FFFFFF"/>
                </a:solidFill>
              </a:rPr>
              <a:t> is a dual specific phosphatase acting on p38, JNK and Erk</a:t>
            </a:r>
          </a:p>
          <a:p>
            <a:endParaRPr lang="en-US" dirty="0" smtClean="0">
              <a:solidFill>
                <a:srgbClr val="FFFFFF"/>
              </a:solidFill>
            </a:endParaRPr>
          </a:p>
          <a:p>
            <a:r>
              <a:rPr lang="en-US" dirty="0" smtClean="0">
                <a:solidFill>
                  <a:srgbClr val="FFFFFF"/>
                </a:solidFill>
              </a:rPr>
              <a:t>=&gt; In DAP12-/- cells, CSF-1 induces less MKP-1, therefore increases Erk, p38 phosphorylation;</a:t>
            </a:r>
          </a:p>
          <a:p>
            <a:endParaRPr lang="en-US" dirty="0" smtClean="0">
              <a:solidFill>
                <a:srgbClr val="FFFFFF"/>
              </a:solidFill>
            </a:endParaRPr>
          </a:p>
          <a:p>
            <a:r>
              <a:rPr lang="en-US" dirty="0" smtClean="0">
                <a:solidFill>
                  <a:srgbClr val="FFFFFF"/>
                </a:solidFill>
              </a:rPr>
              <a:t>=&gt; Erk activity is not correlated </a:t>
            </a:r>
            <a:r>
              <a:rPr lang="en-US" dirty="0" err="1" smtClean="0">
                <a:solidFill>
                  <a:srgbClr val="FFFFFF"/>
                </a:solidFill>
              </a:rPr>
              <a:t>w</a:t>
            </a:r>
            <a:r>
              <a:rPr lang="en-US" dirty="0" smtClean="0">
                <a:solidFill>
                  <a:srgbClr val="FFFFFF"/>
                </a:solidFill>
              </a:rPr>
              <a:t>/ DAP12-dependent BMM proliferation and survival</a:t>
            </a:r>
            <a:endParaRPr lang="en-US" dirty="0">
              <a:solidFill>
                <a:srgbClr val="FFFFFF"/>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96311" y="130484"/>
            <a:ext cx="8229600" cy="707495"/>
          </a:xfrm>
        </p:spPr>
        <p:txBody>
          <a:bodyPr>
            <a:normAutofit fontScale="90000"/>
          </a:bodyPr>
          <a:lstStyle/>
          <a:p>
            <a:r>
              <a:rPr lang="en-US" dirty="0" smtClean="0"/>
              <a:t>DAP12 is required for CSF-1 activation of the </a:t>
            </a:r>
            <a:r>
              <a:rPr lang="en-US" dirty="0" err="1" smtClean="0">
                <a:latin typeface="Symbol" charset="2"/>
                <a:cs typeface="Symbol" charset="2"/>
              </a:rPr>
              <a:t>b</a:t>
            </a:r>
            <a:r>
              <a:rPr lang="en-US" dirty="0" smtClean="0"/>
              <a:t>-catenin pathway</a:t>
            </a:r>
            <a:endParaRPr lang="en-US" dirty="0"/>
          </a:p>
        </p:txBody>
      </p:sp>
      <p:pic>
        <p:nvPicPr>
          <p:cNvPr id="5" name="Picture 4"/>
          <p:cNvPicPr>
            <a:picLocks noChangeAspect="1"/>
          </p:cNvPicPr>
          <p:nvPr/>
        </p:nvPicPr>
        <p:blipFill>
          <a:blip r:embed="rId2"/>
          <a:stretch>
            <a:fillRect/>
          </a:stretch>
        </p:blipFill>
        <p:spPr>
          <a:xfrm>
            <a:off x="229581" y="1305985"/>
            <a:ext cx="2185283" cy="1355767"/>
          </a:xfrm>
          <a:prstGeom prst="rect">
            <a:avLst/>
          </a:prstGeom>
        </p:spPr>
      </p:pic>
      <p:pic>
        <p:nvPicPr>
          <p:cNvPr id="6" name="Picture 5"/>
          <p:cNvPicPr>
            <a:picLocks noChangeAspect="1"/>
          </p:cNvPicPr>
          <p:nvPr/>
        </p:nvPicPr>
        <p:blipFill>
          <a:blip r:embed="rId3"/>
          <a:stretch>
            <a:fillRect/>
          </a:stretch>
        </p:blipFill>
        <p:spPr>
          <a:xfrm>
            <a:off x="2573877" y="1351853"/>
            <a:ext cx="2646036" cy="1264030"/>
          </a:xfrm>
          <a:prstGeom prst="rect">
            <a:avLst/>
          </a:prstGeom>
        </p:spPr>
      </p:pic>
      <p:pic>
        <p:nvPicPr>
          <p:cNvPr id="7" name="Picture 6"/>
          <p:cNvPicPr>
            <a:picLocks noChangeAspect="1"/>
          </p:cNvPicPr>
          <p:nvPr/>
        </p:nvPicPr>
        <p:blipFill>
          <a:blip r:embed="rId4"/>
          <a:stretch>
            <a:fillRect/>
          </a:stretch>
        </p:blipFill>
        <p:spPr>
          <a:xfrm>
            <a:off x="5378925" y="1281097"/>
            <a:ext cx="2666925" cy="1405542"/>
          </a:xfrm>
          <a:prstGeom prst="rect">
            <a:avLst/>
          </a:prstGeom>
        </p:spPr>
      </p:pic>
      <p:sp>
        <p:nvSpPr>
          <p:cNvPr id="8" name="TextBox 7"/>
          <p:cNvSpPr txBox="1"/>
          <p:nvPr/>
        </p:nvSpPr>
        <p:spPr>
          <a:xfrm>
            <a:off x="226155" y="895988"/>
            <a:ext cx="2209346" cy="338554"/>
          </a:xfrm>
          <a:prstGeom prst="rect">
            <a:avLst/>
          </a:prstGeom>
          <a:noFill/>
        </p:spPr>
        <p:txBody>
          <a:bodyPr wrap="square" rtlCol="0">
            <a:spAutoFit/>
          </a:bodyPr>
          <a:lstStyle/>
          <a:p>
            <a:r>
              <a:rPr lang="en-US" sz="1600" dirty="0" err="1" smtClean="0">
                <a:solidFill>
                  <a:srgbClr val="FFFFFF"/>
                </a:solidFill>
                <a:latin typeface="Symbol" charset="2"/>
                <a:cs typeface="Symbol" charset="2"/>
              </a:rPr>
              <a:t>b</a:t>
            </a:r>
            <a:r>
              <a:rPr lang="en-US" sz="1600" dirty="0" smtClean="0">
                <a:solidFill>
                  <a:srgbClr val="FFFFFF"/>
                </a:solidFill>
              </a:rPr>
              <a:t>-catenin protein levels</a:t>
            </a:r>
            <a:endParaRPr lang="en-US" sz="1600" dirty="0">
              <a:solidFill>
                <a:srgbClr val="FFFFFF"/>
              </a:solidFill>
            </a:endParaRPr>
          </a:p>
        </p:txBody>
      </p:sp>
      <p:sp>
        <p:nvSpPr>
          <p:cNvPr id="9" name="TextBox 8"/>
          <p:cNvSpPr txBox="1"/>
          <p:nvPr/>
        </p:nvSpPr>
        <p:spPr>
          <a:xfrm>
            <a:off x="2579204" y="978797"/>
            <a:ext cx="2435501" cy="338554"/>
          </a:xfrm>
          <a:prstGeom prst="rect">
            <a:avLst/>
          </a:prstGeom>
          <a:noFill/>
        </p:spPr>
        <p:txBody>
          <a:bodyPr wrap="square" rtlCol="0">
            <a:spAutoFit/>
          </a:bodyPr>
          <a:lstStyle/>
          <a:p>
            <a:r>
              <a:rPr lang="en-US" sz="1600" dirty="0" smtClean="0">
                <a:solidFill>
                  <a:srgbClr val="FFFFFF"/>
                </a:solidFill>
                <a:cs typeface="Symbol" charset="2"/>
              </a:rPr>
              <a:t>GSK3b phosphorylation</a:t>
            </a:r>
            <a:endParaRPr lang="en-US" sz="1600" dirty="0">
              <a:solidFill>
                <a:srgbClr val="FFFFFF"/>
              </a:solidFill>
            </a:endParaRPr>
          </a:p>
        </p:txBody>
      </p:sp>
      <p:sp>
        <p:nvSpPr>
          <p:cNvPr id="10" name="TextBox 9"/>
          <p:cNvSpPr txBox="1"/>
          <p:nvPr/>
        </p:nvSpPr>
        <p:spPr>
          <a:xfrm>
            <a:off x="5384559" y="913724"/>
            <a:ext cx="2669989" cy="338554"/>
          </a:xfrm>
          <a:prstGeom prst="rect">
            <a:avLst/>
          </a:prstGeom>
          <a:noFill/>
        </p:spPr>
        <p:txBody>
          <a:bodyPr wrap="square" rtlCol="0">
            <a:spAutoFit/>
          </a:bodyPr>
          <a:lstStyle/>
          <a:p>
            <a:r>
              <a:rPr lang="en-US" sz="1600" dirty="0" err="1" smtClean="0">
                <a:solidFill>
                  <a:srgbClr val="FFFFFF"/>
                </a:solidFill>
                <a:latin typeface="Symbol" charset="2"/>
                <a:cs typeface="Symbol" charset="2"/>
              </a:rPr>
              <a:t>b</a:t>
            </a:r>
            <a:r>
              <a:rPr lang="en-US" sz="1600" dirty="0" smtClean="0">
                <a:solidFill>
                  <a:srgbClr val="FFFFFF"/>
                </a:solidFill>
                <a:cs typeface="Symbol" charset="2"/>
              </a:rPr>
              <a:t>-catenin </a:t>
            </a:r>
            <a:r>
              <a:rPr lang="en-US" sz="1600" dirty="0" err="1" smtClean="0">
                <a:solidFill>
                  <a:srgbClr val="FFFFFF"/>
                </a:solidFill>
                <a:cs typeface="Symbol" charset="2"/>
              </a:rPr>
              <a:t>tyr</a:t>
            </a:r>
            <a:r>
              <a:rPr lang="en-US" sz="1600" dirty="0" smtClean="0">
                <a:solidFill>
                  <a:srgbClr val="FFFFFF"/>
                </a:solidFill>
                <a:cs typeface="Symbol" charset="2"/>
              </a:rPr>
              <a:t> phosphorylation</a:t>
            </a:r>
            <a:endParaRPr lang="en-US" sz="1600" dirty="0">
              <a:solidFill>
                <a:srgbClr val="FFFFFF"/>
              </a:solidFill>
            </a:endParaRPr>
          </a:p>
        </p:txBody>
      </p:sp>
      <p:pic>
        <p:nvPicPr>
          <p:cNvPr id="11" name="Picture 10"/>
          <p:cNvPicPr>
            <a:picLocks noChangeAspect="1"/>
          </p:cNvPicPr>
          <p:nvPr/>
        </p:nvPicPr>
        <p:blipFill>
          <a:blip r:embed="rId5"/>
          <a:stretch>
            <a:fillRect/>
          </a:stretch>
        </p:blipFill>
        <p:spPr>
          <a:xfrm>
            <a:off x="244306" y="2840124"/>
            <a:ext cx="4258533" cy="1544125"/>
          </a:xfrm>
          <a:prstGeom prst="rect">
            <a:avLst/>
          </a:prstGeom>
        </p:spPr>
      </p:pic>
      <p:sp>
        <p:nvSpPr>
          <p:cNvPr id="12" name="TextBox 11"/>
          <p:cNvSpPr txBox="1"/>
          <p:nvPr/>
        </p:nvSpPr>
        <p:spPr>
          <a:xfrm>
            <a:off x="2492585" y="4650074"/>
            <a:ext cx="1995696" cy="584776"/>
          </a:xfrm>
          <a:prstGeom prst="rect">
            <a:avLst/>
          </a:prstGeom>
          <a:noFill/>
        </p:spPr>
        <p:txBody>
          <a:bodyPr wrap="square" rtlCol="0">
            <a:spAutoFit/>
          </a:bodyPr>
          <a:lstStyle/>
          <a:p>
            <a:r>
              <a:rPr lang="en-US" sz="1600" dirty="0" err="1" smtClean="0">
                <a:solidFill>
                  <a:srgbClr val="FFFFFF"/>
                </a:solidFill>
                <a:latin typeface="Symbol" charset="2"/>
                <a:cs typeface="Symbol" charset="2"/>
              </a:rPr>
              <a:t>b</a:t>
            </a:r>
            <a:r>
              <a:rPr lang="en-US" sz="1600" dirty="0" smtClean="0">
                <a:solidFill>
                  <a:srgbClr val="FFFFFF"/>
                </a:solidFill>
                <a:cs typeface="Symbol" charset="2"/>
              </a:rPr>
              <a:t>-catenin nuclear translocation</a:t>
            </a:r>
            <a:endParaRPr lang="en-US" sz="1600" dirty="0">
              <a:solidFill>
                <a:srgbClr val="FFFFFF"/>
              </a:solidFill>
            </a:endParaRPr>
          </a:p>
        </p:txBody>
      </p:sp>
      <p:pic>
        <p:nvPicPr>
          <p:cNvPr id="13" name="Picture 12"/>
          <p:cNvPicPr>
            <a:picLocks noChangeAspect="1"/>
          </p:cNvPicPr>
          <p:nvPr/>
        </p:nvPicPr>
        <p:blipFill>
          <a:blip r:embed="rId6"/>
          <a:stretch>
            <a:fillRect/>
          </a:stretch>
        </p:blipFill>
        <p:spPr>
          <a:xfrm>
            <a:off x="205503" y="4592086"/>
            <a:ext cx="2234513" cy="1784212"/>
          </a:xfrm>
          <a:prstGeom prst="rect">
            <a:avLst/>
          </a:prstGeom>
        </p:spPr>
      </p:pic>
      <p:pic>
        <p:nvPicPr>
          <p:cNvPr id="14" name="Picture 13"/>
          <p:cNvPicPr>
            <a:picLocks noChangeAspect="1"/>
          </p:cNvPicPr>
          <p:nvPr/>
        </p:nvPicPr>
        <p:blipFill>
          <a:blip r:embed="rId7"/>
          <a:stretch>
            <a:fillRect/>
          </a:stretch>
        </p:blipFill>
        <p:spPr>
          <a:xfrm>
            <a:off x="4687238" y="2809326"/>
            <a:ext cx="3132460" cy="1742315"/>
          </a:xfrm>
          <a:prstGeom prst="rect">
            <a:avLst/>
          </a:prstGeom>
        </p:spPr>
      </p:pic>
      <p:sp>
        <p:nvSpPr>
          <p:cNvPr id="15" name="TextBox 14"/>
          <p:cNvSpPr txBox="1"/>
          <p:nvPr/>
        </p:nvSpPr>
        <p:spPr>
          <a:xfrm>
            <a:off x="7854489" y="2827144"/>
            <a:ext cx="1176434" cy="1077218"/>
          </a:xfrm>
          <a:prstGeom prst="rect">
            <a:avLst/>
          </a:prstGeom>
          <a:noFill/>
        </p:spPr>
        <p:txBody>
          <a:bodyPr wrap="square" rtlCol="0">
            <a:spAutoFit/>
          </a:bodyPr>
          <a:lstStyle/>
          <a:p>
            <a:r>
              <a:rPr lang="en-US" sz="1600" dirty="0" smtClean="0">
                <a:solidFill>
                  <a:srgbClr val="FFFFFF"/>
                </a:solidFill>
              </a:rPr>
              <a:t>Reporter assay for </a:t>
            </a:r>
            <a:r>
              <a:rPr lang="en-US" sz="1600" dirty="0" err="1" smtClean="0">
                <a:solidFill>
                  <a:srgbClr val="FFFFFF"/>
                </a:solidFill>
                <a:latin typeface="Symbol" charset="2"/>
                <a:cs typeface="Symbol" charset="2"/>
              </a:rPr>
              <a:t>b</a:t>
            </a:r>
            <a:r>
              <a:rPr lang="en-US" sz="1600" dirty="0" smtClean="0">
                <a:solidFill>
                  <a:srgbClr val="FFFFFF"/>
                </a:solidFill>
              </a:rPr>
              <a:t>-catenin activity</a:t>
            </a:r>
            <a:endParaRPr lang="en-US" sz="1600" dirty="0">
              <a:solidFill>
                <a:srgbClr val="FFFFFF"/>
              </a:solidFill>
            </a:endParaRPr>
          </a:p>
        </p:txBody>
      </p:sp>
      <p:pic>
        <p:nvPicPr>
          <p:cNvPr id="16" name="Picture 15"/>
          <p:cNvPicPr>
            <a:picLocks noChangeAspect="1"/>
          </p:cNvPicPr>
          <p:nvPr/>
        </p:nvPicPr>
        <p:blipFill>
          <a:blip r:embed="rId8"/>
          <a:stretch>
            <a:fillRect/>
          </a:stretch>
        </p:blipFill>
        <p:spPr>
          <a:xfrm>
            <a:off x="4266053" y="4934648"/>
            <a:ext cx="3023053" cy="1573222"/>
          </a:xfrm>
          <a:prstGeom prst="rect">
            <a:avLst/>
          </a:prstGeom>
        </p:spPr>
      </p:pic>
      <p:sp>
        <p:nvSpPr>
          <p:cNvPr id="17" name="TextBox 16"/>
          <p:cNvSpPr txBox="1"/>
          <p:nvPr/>
        </p:nvSpPr>
        <p:spPr>
          <a:xfrm>
            <a:off x="7358690" y="5027968"/>
            <a:ext cx="1626567" cy="584776"/>
          </a:xfrm>
          <a:prstGeom prst="rect">
            <a:avLst/>
          </a:prstGeom>
          <a:noFill/>
        </p:spPr>
        <p:txBody>
          <a:bodyPr wrap="square" rtlCol="0">
            <a:spAutoFit/>
          </a:bodyPr>
          <a:lstStyle/>
          <a:p>
            <a:r>
              <a:rPr lang="en-US" sz="1600" dirty="0" smtClean="0">
                <a:solidFill>
                  <a:srgbClr val="FFFFFF"/>
                </a:solidFill>
              </a:rPr>
              <a:t>BrdU uptake +/- GSK3b inhibitor</a:t>
            </a:r>
            <a:endParaRPr lang="en-US" sz="1600" dirty="0">
              <a:solidFill>
                <a:srgbClr val="FFFFFF"/>
              </a:solidFill>
            </a:endParaRPr>
          </a:p>
        </p:txBody>
      </p:sp>
      <p:sp>
        <p:nvSpPr>
          <p:cNvPr id="18" name="Rectangle 17"/>
          <p:cNvSpPr/>
          <p:nvPr/>
        </p:nvSpPr>
        <p:spPr>
          <a:xfrm>
            <a:off x="6908558" y="1330934"/>
            <a:ext cx="511021" cy="695913"/>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28575" cap="flat" cmpd="sng" algn="ctr">
            <a:solidFill>
              <a:srgbClr val="FF0000">
                <a:alpha val="24000"/>
              </a:srgb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8239385" y="6488668"/>
            <a:ext cx="904615" cy="369332"/>
          </a:xfrm>
          <a:prstGeom prst="rect">
            <a:avLst/>
          </a:prstGeom>
          <a:noFill/>
        </p:spPr>
        <p:txBody>
          <a:bodyPr wrap="square" rtlCol="0">
            <a:spAutoFit/>
          </a:bodyPr>
          <a:lstStyle/>
          <a:p>
            <a:r>
              <a:rPr lang="en-US" dirty="0" smtClean="0">
                <a:solidFill>
                  <a:srgbClr val="FFFFFF"/>
                </a:solidFill>
              </a:rPr>
              <a:t>Fig. 7</a:t>
            </a:r>
            <a:endParaRPr lang="en-US" dirty="0">
              <a:solidFill>
                <a:srgbClr val="FFFFFF"/>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74597" y="135455"/>
            <a:ext cx="8229600" cy="707495"/>
          </a:xfrm>
        </p:spPr>
        <p:txBody>
          <a:bodyPr/>
          <a:lstStyle/>
          <a:p>
            <a:r>
              <a:rPr lang="en-US" dirty="0" smtClean="0"/>
              <a:t>DAP12 -&gt; </a:t>
            </a:r>
            <a:r>
              <a:rPr lang="en-US" dirty="0" smtClean="0">
                <a:hlinkClick r:id="rId2" action="ppaction://hlinkpres?slideindex=1&amp;slidetitle="/>
              </a:rPr>
              <a:t>Pyk2</a:t>
            </a:r>
            <a:r>
              <a:rPr lang="en-US" dirty="0" smtClean="0"/>
              <a:t> -&gt; </a:t>
            </a:r>
            <a:r>
              <a:rPr lang="en-US" dirty="0" err="1" smtClean="0">
                <a:latin typeface="Symbol" charset="2"/>
                <a:cs typeface="Symbol" charset="2"/>
              </a:rPr>
              <a:t>b</a:t>
            </a:r>
            <a:r>
              <a:rPr lang="en-US" dirty="0" smtClean="0"/>
              <a:t> catenin </a:t>
            </a:r>
            <a:endParaRPr lang="en-US" dirty="0"/>
          </a:p>
        </p:txBody>
      </p:sp>
      <p:pic>
        <p:nvPicPr>
          <p:cNvPr id="4" name="Picture 3"/>
          <p:cNvPicPr>
            <a:picLocks noChangeAspect="1"/>
          </p:cNvPicPr>
          <p:nvPr/>
        </p:nvPicPr>
        <p:blipFill>
          <a:blip r:embed="rId3"/>
          <a:stretch>
            <a:fillRect/>
          </a:stretch>
        </p:blipFill>
        <p:spPr>
          <a:xfrm>
            <a:off x="355986" y="916749"/>
            <a:ext cx="2871052" cy="4505169"/>
          </a:xfrm>
          <a:prstGeom prst="rect">
            <a:avLst/>
          </a:prstGeom>
        </p:spPr>
      </p:pic>
      <p:sp>
        <p:nvSpPr>
          <p:cNvPr id="5" name="TextBox 4"/>
          <p:cNvSpPr txBox="1"/>
          <p:nvPr/>
        </p:nvSpPr>
        <p:spPr>
          <a:xfrm>
            <a:off x="4705735" y="817698"/>
            <a:ext cx="4438265" cy="5955477"/>
          </a:xfrm>
          <a:prstGeom prst="rect">
            <a:avLst/>
          </a:prstGeom>
          <a:noFill/>
        </p:spPr>
        <p:txBody>
          <a:bodyPr wrap="square" rtlCol="0">
            <a:spAutoFit/>
          </a:bodyPr>
          <a:lstStyle/>
          <a:p>
            <a:pPr>
              <a:spcBef>
                <a:spcPts val="600"/>
              </a:spcBef>
            </a:pPr>
            <a:r>
              <a:rPr lang="en-US" sz="2000" b="1" dirty="0" smtClean="0">
                <a:solidFill>
                  <a:srgbClr val="FFFFFF"/>
                </a:solidFill>
              </a:rPr>
              <a:t>Previous figure:</a:t>
            </a:r>
          </a:p>
          <a:p>
            <a:pPr marL="342900" indent="-342900">
              <a:spcBef>
                <a:spcPts val="600"/>
              </a:spcBef>
              <a:buAutoNum type="arabicPeriod"/>
            </a:pPr>
            <a:r>
              <a:rPr lang="en-US" dirty="0" smtClean="0">
                <a:solidFill>
                  <a:srgbClr val="FFFFFF"/>
                </a:solidFill>
              </a:rPr>
              <a:t>DAP12 is required for </a:t>
            </a:r>
            <a:r>
              <a:rPr lang="en-US" dirty="0" err="1" smtClean="0">
                <a:solidFill>
                  <a:srgbClr val="FFFFFF"/>
                </a:solidFill>
                <a:latin typeface="Symbol" charset="2"/>
                <a:cs typeface="Symbol" charset="2"/>
              </a:rPr>
              <a:t>b</a:t>
            </a:r>
            <a:r>
              <a:rPr lang="en-US" dirty="0" smtClean="0">
                <a:solidFill>
                  <a:srgbClr val="FFFFFF"/>
                </a:solidFill>
              </a:rPr>
              <a:t> catenin expression</a:t>
            </a:r>
          </a:p>
          <a:p>
            <a:pPr marL="342900" indent="-342900">
              <a:spcBef>
                <a:spcPts val="600"/>
              </a:spcBef>
              <a:buAutoNum type="arabicPeriod"/>
            </a:pPr>
            <a:r>
              <a:rPr lang="en-US" dirty="0" smtClean="0">
                <a:solidFill>
                  <a:srgbClr val="FFFFFF"/>
                </a:solidFill>
              </a:rPr>
              <a:t>CSF-1 induces </a:t>
            </a:r>
            <a:r>
              <a:rPr lang="en-US" dirty="0" err="1" smtClean="0">
                <a:solidFill>
                  <a:srgbClr val="FFFFFF"/>
                </a:solidFill>
              </a:rPr>
              <a:t>pTyr</a:t>
            </a:r>
            <a:r>
              <a:rPr lang="en-US" dirty="0" smtClean="0">
                <a:solidFill>
                  <a:srgbClr val="FFFFFF"/>
                </a:solidFill>
              </a:rPr>
              <a:t> of </a:t>
            </a:r>
            <a:r>
              <a:rPr lang="en-US" dirty="0" err="1" smtClean="0">
                <a:solidFill>
                  <a:srgbClr val="FFFFFF"/>
                </a:solidFill>
                <a:latin typeface="Symbol" charset="2"/>
                <a:cs typeface="Symbol" charset="2"/>
              </a:rPr>
              <a:t>b</a:t>
            </a:r>
            <a:r>
              <a:rPr lang="en-US" dirty="0" smtClean="0">
                <a:solidFill>
                  <a:srgbClr val="FFFFFF"/>
                </a:solidFill>
              </a:rPr>
              <a:t> catenin </a:t>
            </a:r>
          </a:p>
          <a:p>
            <a:pPr marL="342900" indent="-342900">
              <a:spcBef>
                <a:spcPts val="600"/>
              </a:spcBef>
              <a:buAutoNum type="arabicPeriod"/>
            </a:pPr>
            <a:r>
              <a:rPr lang="en-US" dirty="0" smtClean="0">
                <a:solidFill>
                  <a:srgbClr val="FFFFFF"/>
                </a:solidFill>
              </a:rPr>
              <a:t>Cant’ say that DAP12 is involved in CSF-1-dependent </a:t>
            </a:r>
            <a:r>
              <a:rPr lang="en-US" dirty="0" err="1" smtClean="0">
                <a:solidFill>
                  <a:srgbClr val="FFFFFF"/>
                </a:solidFill>
                <a:latin typeface="Symbol" charset="2"/>
                <a:cs typeface="Symbol" charset="2"/>
              </a:rPr>
              <a:t>b</a:t>
            </a:r>
            <a:r>
              <a:rPr lang="en-US" dirty="0" smtClean="0">
                <a:solidFill>
                  <a:srgbClr val="FFFFFF"/>
                </a:solidFill>
              </a:rPr>
              <a:t> catenin </a:t>
            </a:r>
            <a:r>
              <a:rPr lang="en-US" dirty="0" err="1" smtClean="0">
                <a:solidFill>
                  <a:srgbClr val="FFFFFF"/>
                </a:solidFill>
              </a:rPr>
              <a:t>pTyr</a:t>
            </a:r>
            <a:endParaRPr lang="en-US" dirty="0" smtClean="0">
              <a:solidFill>
                <a:srgbClr val="FFFFFF"/>
              </a:solidFill>
            </a:endParaRPr>
          </a:p>
          <a:p>
            <a:pPr marL="342900" indent="-342900">
              <a:spcBef>
                <a:spcPts val="600"/>
              </a:spcBef>
            </a:pPr>
            <a:r>
              <a:rPr lang="en-US" sz="2000" b="1" dirty="0" smtClean="0">
                <a:solidFill>
                  <a:srgbClr val="FFFFFF"/>
                </a:solidFill>
              </a:rPr>
              <a:t>Now </a:t>
            </a:r>
            <a:r>
              <a:rPr lang="en-US" dirty="0" smtClean="0">
                <a:solidFill>
                  <a:srgbClr val="FFFFFF"/>
                </a:solidFill>
              </a:rPr>
              <a:t>authors want to establish a link between DAP12 and </a:t>
            </a:r>
            <a:r>
              <a:rPr lang="en-US" dirty="0" err="1" smtClean="0">
                <a:solidFill>
                  <a:srgbClr val="FFFFFF"/>
                </a:solidFill>
                <a:latin typeface="Symbol" charset="2"/>
                <a:cs typeface="Symbol" charset="2"/>
              </a:rPr>
              <a:t>b</a:t>
            </a:r>
            <a:r>
              <a:rPr lang="en-US" dirty="0" smtClean="0">
                <a:solidFill>
                  <a:srgbClr val="FFFFFF"/>
                </a:solidFill>
              </a:rPr>
              <a:t> catenin </a:t>
            </a:r>
            <a:r>
              <a:rPr lang="en-US" dirty="0" err="1" smtClean="0">
                <a:solidFill>
                  <a:srgbClr val="FFFFFF"/>
                </a:solidFill>
              </a:rPr>
              <a:t>pTyr</a:t>
            </a:r>
            <a:r>
              <a:rPr lang="en-US" dirty="0" smtClean="0">
                <a:solidFill>
                  <a:srgbClr val="FFFFFF"/>
                </a:solidFill>
              </a:rPr>
              <a:t> –they are zeroing in on </a:t>
            </a:r>
            <a:r>
              <a:rPr lang="en-US" dirty="0" err="1" smtClean="0">
                <a:solidFill>
                  <a:srgbClr val="FFFFFF"/>
                </a:solidFill>
              </a:rPr>
              <a:t>Pyk</a:t>
            </a:r>
            <a:r>
              <a:rPr lang="en-US" dirty="0" smtClean="0">
                <a:solidFill>
                  <a:srgbClr val="FFFFFF"/>
                </a:solidFill>
              </a:rPr>
              <a:t> based on the known relationship between DAP12 and </a:t>
            </a:r>
            <a:r>
              <a:rPr lang="en-US" dirty="0" err="1" smtClean="0">
                <a:solidFill>
                  <a:srgbClr val="FFFFFF"/>
                </a:solidFill>
              </a:rPr>
              <a:t>Pyk</a:t>
            </a:r>
            <a:r>
              <a:rPr lang="en-US" dirty="0" smtClean="0">
                <a:solidFill>
                  <a:srgbClr val="FFFFFF"/>
                </a:solidFill>
              </a:rPr>
              <a:t>.</a:t>
            </a:r>
          </a:p>
          <a:p>
            <a:pPr marL="342900" indent="-342900">
              <a:spcBef>
                <a:spcPts val="600"/>
              </a:spcBef>
            </a:pPr>
            <a:r>
              <a:rPr lang="en-US" dirty="0" smtClean="0">
                <a:solidFill>
                  <a:srgbClr val="FFFFFF"/>
                </a:solidFill>
              </a:rPr>
              <a:t>CSF-1 also induced Syk </a:t>
            </a:r>
            <a:r>
              <a:rPr lang="en-US" dirty="0" err="1" smtClean="0">
                <a:solidFill>
                  <a:srgbClr val="FFFFFF"/>
                </a:solidFill>
              </a:rPr>
              <a:t>pTyr</a:t>
            </a:r>
            <a:r>
              <a:rPr lang="en-US" dirty="0" smtClean="0">
                <a:solidFill>
                  <a:srgbClr val="FFFFFF"/>
                </a:solidFill>
              </a:rPr>
              <a:t> and Syk inhibitor reduces BMM proliferation but doesn’t co-IP with </a:t>
            </a:r>
            <a:r>
              <a:rPr lang="en-US" dirty="0" err="1" smtClean="0">
                <a:solidFill>
                  <a:srgbClr val="FFFFFF"/>
                </a:solidFill>
                <a:latin typeface="Symbol" charset="2"/>
                <a:cs typeface="Symbol" charset="2"/>
              </a:rPr>
              <a:t>b</a:t>
            </a:r>
            <a:r>
              <a:rPr lang="en-US" dirty="0" smtClean="0">
                <a:solidFill>
                  <a:srgbClr val="FFFFFF"/>
                </a:solidFill>
              </a:rPr>
              <a:t>-catenin; so the authors say Syk is upstream of </a:t>
            </a:r>
            <a:r>
              <a:rPr lang="en-US" dirty="0" err="1" smtClean="0">
                <a:solidFill>
                  <a:srgbClr val="FFFFFF"/>
                </a:solidFill>
              </a:rPr>
              <a:t>Pyk-</a:t>
            </a:r>
            <a:r>
              <a:rPr lang="en-US" dirty="0" err="1" smtClean="0">
                <a:solidFill>
                  <a:srgbClr val="FFFFFF"/>
                </a:solidFill>
                <a:latin typeface="Symbol" charset="2"/>
                <a:cs typeface="Symbol" charset="2"/>
              </a:rPr>
              <a:t>b</a:t>
            </a:r>
            <a:r>
              <a:rPr lang="en-US" dirty="0" smtClean="0">
                <a:solidFill>
                  <a:srgbClr val="FFFFFF"/>
                </a:solidFill>
              </a:rPr>
              <a:t> catenin</a:t>
            </a:r>
          </a:p>
          <a:p>
            <a:pPr marL="342900" indent="-342900">
              <a:spcBef>
                <a:spcPts val="600"/>
              </a:spcBef>
            </a:pPr>
            <a:r>
              <a:rPr lang="en-US" dirty="0" smtClean="0">
                <a:solidFill>
                  <a:srgbClr val="FFFFFF"/>
                </a:solidFill>
              </a:rPr>
              <a:t>However, it is not clear how they can exclude a role for a direct CSF-1 dependent mechanism; can only say that DAP12-Pyk is required but may not be sufficient for </a:t>
            </a:r>
            <a:r>
              <a:rPr lang="en-US" dirty="0" err="1" smtClean="0">
                <a:solidFill>
                  <a:srgbClr val="FFFFFF"/>
                </a:solidFill>
                <a:latin typeface="Symbol" charset="2"/>
                <a:cs typeface="Symbol" charset="2"/>
              </a:rPr>
              <a:t>b</a:t>
            </a:r>
            <a:r>
              <a:rPr lang="en-US" dirty="0" smtClean="0">
                <a:solidFill>
                  <a:srgbClr val="FFFFFF"/>
                </a:solidFill>
              </a:rPr>
              <a:t> catenin </a:t>
            </a:r>
            <a:r>
              <a:rPr lang="en-US" dirty="0" err="1" smtClean="0">
                <a:solidFill>
                  <a:srgbClr val="FFFFFF"/>
                </a:solidFill>
              </a:rPr>
              <a:t>pTyr</a:t>
            </a:r>
            <a:r>
              <a:rPr lang="en-US" dirty="0" smtClean="0">
                <a:solidFill>
                  <a:srgbClr val="FFFFFF"/>
                </a:solidFill>
              </a:rPr>
              <a:t> </a:t>
            </a:r>
          </a:p>
          <a:p>
            <a:pPr marL="342900" indent="-342900">
              <a:spcBef>
                <a:spcPts val="600"/>
              </a:spcBef>
              <a:buAutoNum type="arabicPeriod"/>
            </a:pPr>
            <a:endParaRPr lang="en-US" dirty="0">
              <a:solidFill>
                <a:srgbClr val="FFFFFF"/>
              </a:solidFill>
            </a:endParaRPr>
          </a:p>
        </p:txBody>
      </p:sp>
      <p:sp>
        <p:nvSpPr>
          <p:cNvPr id="6" name="TextBox 5"/>
          <p:cNvSpPr txBox="1"/>
          <p:nvPr/>
        </p:nvSpPr>
        <p:spPr>
          <a:xfrm>
            <a:off x="3340116" y="922085"/>
            <a:ext cx="1313430" cy="584776"/>
          </a:xfrm>
          <a:prstGeom prst="rect">
            <a:avLst/>
          </a:prstGeom>
          <a:noFill/>
        </p:spPr>
        <p:txBody>
          <a:bodyPr wrap="square" rtlCol="0">
            <a:spAutoFit/>
          </a:bodyPr>
          <a:lstStyle/>
          <a:p>
            <a:r>
              <a:rPr lang="en-US" sz="1600" i="1" dirty="0" smtClean="0">
                <a:solidFill>
                  <a:srgbClr val="FFFFFF"/>
                </a:solidFill>
              </a:rPr>
              <a:t>Where is </a:t>
            </a:r>
            <a:r>
              <a:rPr lang="en-US" sz="1600" i="1" dirty="0" err="1" smtClean="0">
                <a:solidFill>
                  <a:srgbClr val="FFFFFF"/>
                </a:solidFill>
              </a:rPr>
              <a:t>Pyk</a:t>
            </a:r>
            <a:r>
              <a:rPr lang="en-US" sz="1600" i="1" dirty="0" smtClean="0">
                <a:solidFill>
                  <a:srgbClr val="FFFFFF"/>
                </a:solidFill>
              </a:rPr>
              <a:t> blot?</a:t>
            </a:r>
            <a:endParaRPr lang="en-US" sz="1600" i="1" dirty="0">
              <a:solidFill>
                <a:srgbClr val="FFFFFF"/>
              </a:solidFill>
            </a:endParaRPr>
          </a:p>
        </p:txBody>
      </p:sp>
      <p:sp>
        <p:nvSpPr>
          <p:cNvPr id="7" name="TextBox 6"/>
          <p:cNvSpPr txBox="1"/>
          <p:nvPr/>
        </p:nvSpPr>
        <p:spPr>
          <a:xfrm>
            <a:off x="3301154" y="4336574"/>
            <a:ext cx="1613338" cy="830997"/>
          </a:xfrm>
          <a:prstGeom prst="rect">
            <a:avLst/>
          </a:prstGeom>
          <a:noFill/>
        </p:spPr>
        <p:txBody>
          <a:bodyPr wrap="square" rtlCol="0">
            <a:spAutoFit/>
          </a:bodyPr>
          <a:lstStyle/>
          <a:p>
            <a:r>
              <a:rPr lang="en-US" sz="1600" i="1" dirty="0" smtClean="0">
                <a:solidFill>
                  <a:srgbClr val="FFFFFF"/>
                </a:solidFill>
              </a:rPr>
              <a:t>Co-IP between Pyk2 and </a:t>
            </a:r>
            <a:r>
              <a:rPr lang="en-US" sz="1600" i="1" dirty="0" err="1" smtClean="0">
                <a:solidFill>
                  <a:srgbClr val="FFFFFF"/>
                </a:solidFill>
                <a:latin typeface="Symbol" charset="2"/>
                <a:cs typeface="Symbol" charset="2"/>
              </a:rPr>
              <a:t>b</a:t>
            </a:r>
            <a:r>
              <a:rPr lang="en-US" sz="1600" i="1" dirty="0" smtClean="0">
                <a:solidFill>
                  <a:srgbClr val="FFFFFF"/>
                </a:solidFill>
              </a:rPr>
              <a:t>-catenin</a:t>
            </a:r>
            <a:endParaRPr lang="en-US" sz="1600" i="1" dirty="0">
              <a:solidFill>
                <a:srgbClr val="FFFFFF"/>
              </a:solidFill>
            </a:endParaRPr>
          </a:p>
        </p:txBody>
      </p:sp>
      <p:sp>
        <p:nvSpPr>
          <p:cNvPr id="8" name="TextBox 7"/>
          <p:cNvSpPr txBox="1"/>
          <p:nvPr/>
        </p:nvSpPr>
        <p:spPr>
          <a:xfrm>
            <a:off x="8472063" y="6489384"/>
            <a:ext cx="828505" cy="368616"/>
          </a:xfrm>
          <a:prstGeom prst="rect">
            <a:avLst/>
          </a:prstGeom>
          <a:noFill/>
        </p:spPr>
        <p:txBody>
          <a:bodyPr wrap="square" rtlCol="0">
            <a:spAutoFit/>
          </a:bodyPr>
          <a:lstStyle/>
          <a:p>
            <a:r>
              <a:rPr lang="en-US" dirty="0" smtClean="0">
                <a:solidFill>
                  <a:srgbClr val="FFFFFF"/>
                </a:solidFill>
              </a:rPr>
              <a:t>Fig. 8</a:t>
            </a:r>
            <a:endParaRPr lang="en-US" dirty="0">
              <a:solidFill>
                <a:srgbClr val="FFFFFF"/>
              </a:solidFill>
            </a:endParaRPr>
          </a:p>
        </p:txBody>
      </p:sp>
      <p:pic>
        <p:nvPicPr>
          <p:cNvPr id="9" name="Picture 8"/>
          <p:cNvPicPr>
            <a:picLocks noChangeAspect="1"/>
          </p:cNvPicPr>
          <p:nvPr/>
        </p:nvPicPr>
        <p:blipFill>
          <a:blip r:embed="rId4"/>
          <a:stretch>
            <a:fillRect/>
          </a:stretch>
        </p:blipFill>
        <p:spPr>
          <a:xfrm>
            <a:off x="311407" y="5570006"/>
            <a:ext cx="2933028" cy="1152525"/>
          </a:xfrm>
          <a:prstGeom prst="rect">
            <a:avLst/>
          </a:prstGeom>
        </p:spPr>
      </p:pic>
      <p:sp>
        <p:nvSpPr>
          <p:cNvPr id="10" name="TextBox 9"/>
          <p:cNvSpPr txBox="1"/>
          <p:nvPr/>
        </p:nvSpPr>
        <p:spPr>
          <a:xfrm>
            <a:off x="2322424" y="1000374"/>
            <a:ext cx="774141" cy="369332"/>
          </a:xfrm>
          <a:prstGeom prst="rect">
            <a:avLst/>
          </a:prstGeom>
          <a:noFill/>
        </p:spPr>
        <p:txBody>
          <a:bodyPr wrap="square" rtlCol="0">
            <a:spAutoFit/>
          </a:bodyPr>
          <a:lstStyle/>
          <a:p>
            <a:r>
              <a:rPr lang="en-US" dirty="0" smtClean="0">
                <a:solidFill>
                  <a:srgbClr val="FFFFFF"/>
                </a:solidFill>
              </a:rPr>
              <a:t>Fig. S3</a:t>
            </a:r>
            <a:endParaRPr lang="en-US" dirty="0">
              <a:solidFill>
                <a:srgbClr val="FFFFFF"/>
              </a:solidFill>
            </a:endParaRPr>
          </a:p>
        </p:txBody>
      </p:sp>
      <p:sp>
        <p:nvSpPr>
          <p:cNvPr id="11" name="TextBox 10"/>
          <p:cNvSpPr txBox="1"/>
          <p:nvPr/>
        </p:nvSpPr>
        <p:spPr>
          <a:xfrm>
            <a:off x="3296624" y="6289309"/>
            <a:ext cx="869822" cy="369332"/>
          </a:xfrm>
          <a:prstGeom prst="rect">
            <a:avLst/>
          </a:prstGeom>
          <a:noFill/>
        </p:spPr>
        <p:txBody>
          <a:bodyPr wrap="square" rtlCol="0">
            <a:spAutoFit/>
          </a:bodyPr>
          <a:lstStyle/>
          <a:p>
            <a:r>
              <a:rPr lang="en-US" dirty="0" smtClean="0">
                <a:solidFill>
                  <a:srgbClr val="FFFFFF"/>
                </a:solidFill>
              </a:rPr>
              <a:t>Fig. S3</a:t>
            </a:r>
            <a:endParaRPr lang="en-US" dirty="0">
              <a:solidFill>
                <a:srgbClr val="FFFFFF"/>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Inhibition of Pyk2 activity reduces CSF-1 dependent BMM proliferation</a:t>
            </a:r>
            <a:endParaRPr lang="en-US" dirty="0"/>
          </a:p>
        </p:txBody>
      </p:sp>
      <p:pic>
        <p:nvPicPr>
          <p:cNvPr id="4" name="Picture 3"/>
          <p:cNvPicPr>
            <a:picLocks noChangeAspect="1"/>
          </p:cNvPicPr>
          <p:nvPr/>
        </p:nvPicPr>
        <p:blipFill>
          <a:blip r:embed="rId2"/>
          <a:stretch>
            <a:fillRect/>
          </a:stretch>
        </p:blipFill>
        <p:spPr>
          <a:xfrm>
            <a:off x="491299" y="1768605"/>
            <a:ext cx="6380293" cy="2536266"/>
          </a:xfrm>
          <a:prstGeom prst="rect">
            <a:avLst/>
          </a:prstGeom>
        </p:spPr>
      </p:pic>
      <p:sp>
        <p:nvSpPr>
          <p:cNvPr id="5" name="TextBox 4"/>
          <p:cNvSpPr txBox="1"/>
          <p:nvPr/>
        </p:nvSpPr>
        <p:spPr>
          <a:xfrm>
            <a:off x="8237211" y="6532878"/>
            <a:ext cx="906789" cy="369332"/>
          </a:xfrm>
          <a:prstGeom prst="rect">
            <a:avLst/>
          </a:prstGeom>
          <a:noFill/>
        </p:spPr>
        <p:txBody>
          <a:bodyPr wrap="square" rtlCol="0">
            <a:spAutoFit/>
          </a:bodyPr>
          <a:lstStyle/>
          <a:p>
            <a:r>
              <a:rPr lang="en-US" dirty="0" smtClean="0">
                <a:solidFill>
                  <a:srgbClr val="FFFFFF"/>
                </a:solidFill>
              </a:rPr>
              <a:t>Fig. 8</a:t>
            </a:r>
            <a:endParaRPr lang="en-US" dirty="0">
              <a:solidFill>
                <a:srgbClr val="FFFFFF"/>
              </a:solidFill>
            </a:endParaRPr>
          </a:p>
        </p:txBody>
      </p:sp>
      <p:pic>
        <p:nvPicPr>
          <p:cNvPr id="6" name="Picture 5"/>
          <p:cNvPicPr>
            <a:picLocks noChangeAspect="1"/>
          </p:cNvPicPr>
          <p:nvPr/>
        </p:nvPicPr>
        <p:blipFill>
          <a:blip r:embed="rId3"/>
          <a:stretch>
            <a:fillRect/>
          </a:stretch>
        </p:blipFill>
        <p:spPr>
          <a:xfrm>
            <a:off x="484253" y="4819810"/>
            <a:ext cx="6430828" cy="1444679"/>
          </a:xfrm>
          <a:prstGeom prst="rect">
            <a:avLst/>
          </a:prstGeom>
        </p:spPr>
      </p:pic>
      <p:sp>
        <p:nvSpPr>
          <p:cNvPr id="7" name="TextBox 6"/>
          <p:cNvSpPr txBox="1"/>
          <p:nvPr/>
        </p:nvSpPr>
        <p:spPr>
          <a:xfrm>
            <a:off x="504498" y="1452717"/>
            <a:ext cx="1870116" cy="369332"/>
          </a:xfrm>
          <a:prstGeom prst="rect">
            <a:avLst/>
          </a:prstGeom>
          <a:noFill/>
        </p:spPr>
        <p:txBody>
          <a:bodyPr wrap="square" rtlCol="0">
            <a:spAutoFit/>
          </a:bodyPr>
          <a:lstStyle/>
          <a:p>
            <a:r>
              <a:rPr lang="en-US" dirty="0" err="1" smtClean="0">
                <a:solidFill>
                  <a:srgbClr val="FFFFFF"/>
                </a:solidFill>
              </a:rPr>
              <a:t>Pyk</a:t>
            </a:r>
            <a:r>
              <a:rPr lang="en-US" dirty="0" smtClean="0">
                <a:solidFill>
                  <a:srgbClr val="FFFFFF"/>
                </a:solidFill>
              </a:rPr>
              <a:t> inhibitors</a:t>
            </a:r>
            <a:endParaRPr lang="en-US" dirty="0">
              <a:solidFill>
                <a:srgbClr val="FFFFFF"/>
              </a:solidFill>
            </a:endParaRPr>
          </a:p>
        </p:txBody>
      </p:sp>
      <p:sp>
        <p:nvSpPr>
          <p:cNvPr id="8" name="TextBox 7"/>
          <p:cNvSpPr txBox="1"/>
          <p:nvPr/>
        </p:nvSpPr>
        <p:spPr>
          <a:xfrm>
            <a:off x="561217" y="4406164"/>
            <a:ext cx="1870116" cy="369332"/>
          </a:xfrm>
          <a:prstGeom prst="rect">
            <a:avLst/>
          </a:prstGeom>
          <a:noFill/>
        </p:spPr>
        <p:txBody>
          <a:bodyPr wrap="square" rtlCol="0">
            <a:spAutoFit/>
          </a:bodyPr>
          <a:lstStyle/>
          <a:p>
            <a:r>
              <a:rPr lang="en-US" dirty="0" smtClean="0">
                <a:solidFill>
                  <a:srgbClr val="FFFFFF"/>
                </a:solidFill>
              </a:rPr>
              <a:t>DN-</a:t>
            </a:r>
            <a:r>
              <a:rPr lang="en-US" dirty="0" err="1" smtClean="0">
                <a:solidFill>
                  <a:srgbClr val="FFFFFF"/>
                </a:solidFill>
              </a:rPr>
              <a:t>Pyk</a:t>
            </a:r>
            <a:endParaRPr lang="en-US" dirty="0">
              <a:solidFill>
                <a:srgbClr val="FFFFFF"/>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0"/>
            <a:ext cx="8229600" cy="1143000"/>
          </a:xfrm>
        </p:spPr>
        <p:txBody>
          <a:bodyPr>
            <a:normAutofit/>
          </a:bodyPr>
          <a:lstStyle/>
          <a:p>
            <a:r>
              <a:rPr lang="en-US" sz="3200" b="1" dirty="0" smtClean="0">
                <a:latin typeface="Comic Sans MS"/>
                <a:cs typeface="Comic Sans MS"/>
              </a:rPr>
              <a:t>Cross talk between the CSF-1R and DAP12 pathways in macrophages</a:t>
            </a:r>
            <a:endParaRPr lang="en-US" sz="3200" b="1" dirty="0">
              <a:latin typeface="Comic Sans MS"/>
              <a:cs typeface="Comic Sans MS"/>
            </a:endParaRPr>
          </a:p>
        </p:txBody>
      </p:sp>
      <p:grpSp>
        <p:nvGrpSpPr>
          <p:cNvPr id="6" name="Group 5"/>
          <p:cNvGrpSpPr/>
          <p:nvPr/>
        </p:nvGrpSpPr>
        <p:grpSpPr>
          <a:xfrm>
            <a:off x="1009650" y="1087438"/>
            <a:ext cx="7124700" cy="5221986"/>
            <a:chOff x="152400" y="1417638"/>
            <a:chExt cx="7124700" cy="5221986"/>
          </a:xfrm>
        </p:grpSpPr>
        <p:pic>
          <p:nvPicPr>
            <p:cNvPr id="7" name="Picture 6"/>
            <p:cNvPicPr>
              <a:picLocks noChangeAspect="1"/>
            </p:cNvPicPr>
            <p:nvPr/>
          </p:nvPicPr>
          <p:blipFill>
            <a:blip r:embed="rId2"/>
            <a:stretch>
              <a:fillRect/>
            </a:stretch>
          </p:blipFill>
          <p:spPr>
            <a:xfrm>
              <a:off x="152400" y="1417638"/>
              <a:ext cx="7124700" cy="5221986"/>
            </a:xfrm>
            <a:prstGeom prst="rect">
              <a:avLst/>
            </a:prstGeom>
          </p:spPr>
        </p:pic>
        <p:sp>
          <p:nvSpPr>
            <p:cNvPr id="8" name="TextBox 7"/>
            <p:cNvSpPr txBox="1"/>
            <p:nvPr/>
          </p:nvSpPr>
          <p:spPr>
            <a:xfrm>
              <a:off x="4899830" y="4015966"/>
              <a:ext cx="825059" cy="292388"/>
            </a:xfrm>
            <a:prstGeom prst="rect">
              <a:avLst/>
            </a:prstGeom>
            <a:noFill/>
          </p:spPr>
          <p:txBody>
            <a:bodyPr wrap="none" rtlCol="0">
              <a:spAutoFit/>
            </a:bodyPr>
            <a:lstStyle/>
            <a:p>
              <a:r>
                <a:rPr lang="en-US" sz="1300" dirty="0" err="1" smtClean="0">
                  <a:latin typeface="Symbol" charset="2"/>
                  <a:cs typeface="Symbol" charset="2"/>
                </a:rPr>
                <a:t>b</a:t>
              </a:r>
              <a:r>
                <a:rPr lang="en-US" sz="1300" dirty="0" smtClean="0"/>
                <a:t>-catenin</a:t>
              </a:r>
              <a:endParaRPr lang="en-US" sz="1300" dirty="0"/>
            </a:p>
          </p:txBody>
        </p:sp>
        <p:sp>
          <p:nvSpPr>
            <p:cNvPr id="9" name="TextBox 8"/>
            <p:cNvSpPr txBox="1"/>
            <p:nvPr/>
          </p:nvSpPr>
          <p:spPr>
            <a:xfrm>
              <a:off x="4926210" y="5008777"/>
              <a:ext cx="825059" cy="292388"/>
            </a:xfrm>
            <a:prstGeom prst="rect">
              <a:avLst/>
            </a:prstGeom>
            <a:noFill/>
          </p:spPr>
          <p:txBody>
            <a:bodyPr wrap="none" rtlCol="0">
              <a:spAutoFit/>
            </a:bodyPr>
            <a:lstStyle/>
            <a:p>
              <a:r>
                <a:rPr lang="en-US" sz="1300" dirty="0" err="1" smtClean="0">
                  <a:latin typeface="Symbol" charset="2"/>
                  <a:cs typeface="Symbol" charset="2"/>
                </a:rPr>
                <a:t>b</a:t>
              </a:r>
              <a:r>
                <a:rPr lang="en-US" sz="1300" dirty="0" smtClean="0"/>
                <a:t>-catenin</a:t>
              </a:r>
              <a:endParaRPr lang="en-US" sz="1300" dirty="0"/>
            </a:p>
          </p:txBody>
        </p:sp>
        <p:sp>
          <p:nvSpPr>
            <p:cNvPr id="10" name="TextBox 9"/>
            <p:cNvSpPr txBox="1"/>
            <p:nvPr/>
          </p:nvSpPr>
          <p:spPr>
            <a:xfrm>
              <a:off x="3276600" y="5943600"/>
              <a:ext cx="825059" cy="292388"/>
            </a:xfrm>
            <a:prstGeom prst="rect">
              <a:avLst/>
            </a:prstGeom>
            <a:noFill/>
          </p:spPr>
          <p:txBody>
            <a:bodyPr wrap="none" rtlCol="0">
              <a:spAutoFit/>
            </a:bodyPr>
            <a:lstStyle/>
            <a:p>
              <a:r>
                <a:rPr lang="en-US" sz="1300" dirty="0" err="1" smtClean="0">
                  <a:latin typeface="Symbol" charset="2"/>
                  <a:cs typeface="Symbol" charset="2"/>
                </a:rPr>
                <a:t>b</a:t>
              </a:r>
              <a:r>
                <a:rPr lang="en-US" sz="1300" dirty="0" smtClean="0"/>
                <a:t>-catenin</a:t>
              </a:r>
              <a:endParaRPr lang="en-US" sz="1300" dirty="0"/>
            </a:p>
          </p:txBody>
        </p:sp>
        <p:sp>
          <p:nvSpPr>
            <p:cNvPr id="11" name="TextBox 10"/>
            <p:cNvSpPr txBox="1"/>
            <p:nvPr/>
          </p:nvSpPr>
          <p:spPr>
            <a:xfrm>
              <a:off x="3276600" y="5154971"/>
              <a:ext cx="825059" cy="292388"/>
            </a:xfrm>
            <a:prstGeom prst="rect">
              <a:avLst/>
            </a:prstGeom>
            <a:noFill/>
          </p:spPr>
          <p:txBody>
            <a:bodyPr wrap="none" rtlCol="0">
              <a:spAutoFit/>
            </a:bodyPr>
            <a:lstStyle/>
            <a:p>
              <a:r>
                <a:rPr lang="en-US" sz="1300" dirty="0" err="1" smtClean="0">
                  <a:latin typeface="Symbol" charset="2"/>
                  <a:cs typeface="Symbol" charset="2"/>
                </a:rPr>
                <a:t>b</a:t>
              </a:r>
              <a:r>
                <a:rPr lang="en-US" sz="1300" dirty="0" smtClean="0"/>
                <a:t>-catenin</a:t>
              </a:r>
              <a:endParaRPr lang="en-US" sz="1300" dirty="0"/>
            </a:p>
          </p:txBody>
        </p:sp>
        <p:sp>
          <p:nvSpPr>
            <p:cNvPr id="12" name="TextBox 11"/>
            <p:cNvSpPr txBox="1"/>
            <p:nvPr/>
          </p:nvSpPr>
          <p:spPr>
            <a:xfrm>
              <a:off x="1011775" y="1903511"/>
              <a:ext cx="1176850" cy="307777"/>
            </a:xfrm>
            <a:prstGeom prst="rect">
              <a:avLst/>
            </a:prstGeom>
            <a:noFill/>
            <a:ln>
              <a:solidFill>
                <a:srgbClr val="FF0000"/>
              </a:solidFill>
            </a:ln>
          </p:spPr>
          <p:txBody>
            <a:bodyPr wrap="none" rtlCol="0">
              <a:spAutoFit/>
            </a:bodyPr>
            <a:lstStyle/>
            <a:p>
              <a:r>
                <a:rPr lang="en-US" sz="1400" dirty="0" smtClean="0">
                  <a:solidFill>
                    <a:srgbClr val="FF0000"/>
                  </a:solidFill>
                </a:rPr>
                <a:t>ITAM adaptor</a:t>
              </a:r>
              <a:endParaRPr lang="en-US" sz="1400" dirty="0">
                <a:solidFill>
                  <a:srgbClr val="FF0000"/>
                </a:solidFill>
              </a:endParaRPr>
            </a:p>
          </p:txBody>
        </p:sp>
        <p:cxnSp>
          <p:nvCxnSpPr>
            <p:cNvPr id="13" name="Straight Arrow Connector 12"/>
            <p:cNvCxnSpPr/>
            <p:nvPr/>
          </p:nvCxnSpPr>
          <p:spPr>
            <a:xfrm rot="10800000" flipV="1">
              <a:off x="1371600" y="2211288"/>
              <a:ext cx="228600" cy="22711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3361744" y="1461570"/>
              <a:ext cx="1479892" cy="523220"/>
            </a:xfrm>
            <a:prstGeom prst="rect">
              <a:avLst/>
            </a:prstGeom>
            <a:noFill/>
            <a:ln>
              <a:solidFill>
                <a:srgbClr val="FF0000"/>
              </a:solidFill>
            </a:ln>
          </p:spPr>
          <p:txBody>
            <a:bodyPr wrap="none" rtlCol="0">
              <a:spAutoFit/>
            </a:bodyPr>
            <a:lstStyle/>
            <a:p>
              <a:pPr algn="ctr"/>
              <a:r>
                <a:rPr lang="en-US" sz="1400" dirty="0" smtClean="0">
                  <a:solidFill>
                    <a:srgbClr val="FF0000"/>
                  </a:solidFill>
                </a:rPr>
                <a:t>Receptor tyrosine</a:t>
              </a:r>
            </a:p>
            <a:p>
              <a:pPr algn="ctr"/>
              <a:r>
                <a:rPr lang="en-US" sz="1400" dirty="0" smtClean="0">
                  <a:solidFill>
                    <a:srgbClr val="FF0000"/>
                  </a:solidFill>
                </a:rPr>
                <a:t>kinase</a:t>
              </a:r>
              <a:endParaRPr lang="en-US" sz="1400" dirty="0">
                <a:solidFill>
                  <a:srgbClr val="FF0000"/>
                </a:solidFill>
              </a:endParaRPr>
            </a:p>
          </p:txBody>
        </p:sp>
        <p:cxnSp>
          <p:nvCxnSpPr>
            <p:cNvPr id="15" name="Straight Arrow Connector 14"/>
            <p:cNvCxnSpPr/>
            <p:nvPr/>
          </p:nvCxnSpPr>
          <p:spPr>
            <a:xfrm rot="10800000" flipV="1">
              <a:off x="3361744" y="1984790"/>
              <a:ext cx="372056" cy="30777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2218028" y="1744128"/>
              <a:ext cx="682361" cy="331409"/>
            </a:xfrm>
            <a:prstGeom prst="rect">
              <a:avLst/>
            </a:prstGeom>
            <a:solidFill>
              <a:schemeClr val="accent6">
                <a:lumMod val="20000"/>
                <a:lumOff val="80000"/>
                <a:alpha val="37000"/>
              </a:schemeClr>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802678" y="2181924"/>
              <a:ext cx="568922" cy="331409"/>
            </a:xfrm>
            <a:prstGeom prst="rect">
              <a:avLst/>
            </a:prstGeom>
            <a:solidFill>
              <a:srgbClr val="FFD6FF">
                <a:alpha val="37000"/>
              </a:srgbClr>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4926209" y="3276600"/>
              <a:ext cx="798679" cy="331409"/>
            </a:xfrm>
            <a:prstGeom prst="rect">
              <a:avLst/>
            </a:prstGeom>
            <a:solidFill>
              <a:srgbClr val="FFD6FF">
                <a:alpha val="37000"/>
              </a:srgbClr>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 name="TextBox 18"/>
          <p:cNvSpPr txBox="1"/>
          <p:nvPr/>
        </p:nvSpPr>
        <p:spPr>
          <a:xfrm>
            <a:off x="1069785" y="6423724"/>
            <a:ext cx="2928129" cy="253916"/>
          </a:xfrm>
          <a:prstGeom prst="rect">
            <a:avLst/>
          </a:prstGeom>
          <a:solidFill>
            <a:srgbClr val="69FFFF"/>
          </a:solidFill>
        </p:spPr>
        <p:txBody>
          <a:bodyPr wrap="square" rtlCol="0">
            <a:spAutoFit/>
          </a:bodyPr>
          <a:lstStyle/>
          <a:p>
            <a:r>
              <a:rPr lang="en-US" sz="1050" dirty="0" err="1" smtClean="0">
                <a:cs typeface="Comic Sans MS"/>
              </a:rPr>
              <a:t>McVicar</a:t>
            </a:r>
            <a:r>
              <a:rPr lang="en-US" sz="1050" dirty="0" smtClean="0">
                <a:cs typeface="Comic Sans MS"/>
              </a:rPr>
              <a:t> &amp; </a:t>
            </a:r>
            <a:r>
              <a:rPr lang="en-US" sz="1050" dirty="0" err="1" smtClean="0">
                <a:cs typeface="Comic Sans MS"/>
              </a:rPr>
              <a:t>Trinchieri</a:t>
            </a:r>
            <a:r>
              <a:rPr lang="en-US" sz="1050" dirty="0" smtClean="0">
                <a:cs typeface="Comic Sans MS"/>
              </a:rPr>
              <a:t> Nat </a:t>
            </a:r>
            <a:r>
              <a:rPr lang="en-US" sz="1050" dirty="0" err="1" smtClean="0">
                <a:cs typeface="Comic Sans MS"/>
              </a:rPr>
              <a:t>Immunol</a:t>
            </a:r>
            <a:r>
              <a:rPr lang="en-US" sz="1050" dirty="0" smtClean="0">
                <a:cs typeface="Comic Sans MS"/>
              </a:rPr>
              <a:t>. 10:681, 2009</a:t>
            </a:r>
            <a:endParaRPr lang="en-US" sz="1050" dirty="0">
              <a:cs typeface="Comic Sans MS"/>
            </a:endParaRPr>
          </a:p>
        </p:txBody>
      </p:sp>
      <p:sp>
        <p:nvSpPr>
          <p:cNvPr id="20" name="Rectangle 19"/>
          <p:cNvSpPr/>
          <p:nvPr/>
        </p:nvSpPr>
        <p:spPr>
          <a:xfrm>
            <a:off x="3122659" y="2827144"/>
            <a:ext cx="521893" cy="391451"/>
          </a:xfrm>
          <a:prstGeom prst="rect">
            <a:avLst/>
          </a:prstGeom>
          <a:solidFill>
            <a:srgbClr val="FF9FFD">
              <a:alpha val="91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3227038" y="2801048"/>
            <a:ext cx="365325" cy="369332"/>
          </a:xfrm>
          <a:prstGeom prst="rect">
            <a:avLst/>
          </a:prstGeom>
          <a:noFill/>
        </p:spPr>
        <p:txBody>
          <a:bodyPr wrap="square" rtlCol="0">
            <a:spAutoFit/>
          </a:bodyPr>
          <a:lstStyle/>
          <a:p>
            <a:r>
              <a:rPr lang="en-US" dirty="0" smtClean="0"/>
              <a:t>?</a:t>
            </a:r>
            <a:endParaRPr lang="en-US" dirty="0"/>
          </a:p>
        </p:txBody>
      </p:sp>
      <p:sp>
        <p:nvSpPr>
          <p:cNvPr id="22" name="TextBox 21"/>
          <p:cNvSpPr txBox="1"/>
          <p:nvPr/>
        </p:nvSpPr>
        <p:spPr>
          <a:xfrm>
            <a:off x="1391715" y="1357030"/>
            <a:ext cx="461005" cy="369332"/>
          </a:xfrm>
          <a:prstGeom prst="rect">
            <a:avLst/>
          </a:prstGeom>
          <a:solidFill>
            <a:srgbClr val="FF9FFD"/>
          </a:solidFill>
          <a:ln>
            <a:solidFill>
              <a:srgbClr val="FF0000"/>
            </a:solidFill>
          </a:ln>
        </p:spPr>
        <p:txBody>
          <a:bodyPr wrap="square" rtlCol="0">
            <a:spAutoFit/>
          </a:bodyPr>
          <a:lstStyle/>
          <a:p>
            <a:pPr algn="ctr"/>
            <a:r>
              <a:rPr lang="en-US" b="1" dirty="0" smtClean="0"/>
              <a:t>?</a:t>
            </a:r>
            <a:endParaRPr lang="en-US" b="1" dirty="0"/>
          </a:p>
        </p:txBody>
      </p:sp>
      <p:cxnSp>
        <p:nvCxnSpPr>
          <p:cNvPr id="24" name="Straight Arrow Connector 23"/>
          <p:cNvCxnSpPr/>
          <p:nvPr/>
        </p:nvCxnSpPr>
        <p:spPr>
          <a:xfrm rot="5400000">
            <a:off x="3009544" y="4053702"/>
            <a:ext cx="1009073" cy="295739"/>
          </a:xfrm>
          <a:prstGeom prst="straightConnector1">
            <a:avLst/>
          </a:prstGeom>
          <a:ln>
            <a:solidFill>
              <a:srgbClr val="FF0000"/>
            </a:solidFill>
            <a:prstDash val="sysDot"/>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2944528" y="3988618"/>
            <a:ext cx="461005" cy="369332"/>
          </a:xfrm>
          <a:prstGeom prst="rect">
            <a:avLst/>
          </a:prstGeom>
          <a:solidFill>
            <a:srgbClr val="FF9FFD"/>
          </a:solidFill>
          <a:ln>
            <a:solidFill>
              <a:srgbClr val="FF0000"/>
            </a:solidFill>
          </a:ln>
        </p:spPr>
        <p:txBody>
          <a:bodyPr wrap="square" rtlCol="0">
            <a:spAutoFit/>
          </a:bodyPr>
          <a:lstStyle/>
          <a:p>
            <a:pPr algn="ctr"/>
            <a:r>
              <a:rPr lang="en-US" b="1" dirty="0" smtClean="0"/>
              <a:t>?</a:t>
            </a:r>
            <a:endParaRPr lang="en-US" b="1" dirty="0"/>
          </a:p>
        </p:txBody>
      </p:sp>
      <p:sp>
        <p:nvSpPr>
          <p:cNvPr id="26" name="TextBox 25"/>
          <p:cNvSpPr txBox="1"/>
          <p:nvPr/>
        </p:nvSpPr>
        <p:spPr>
          <a:xfrm>
            <a:off x="1078942" y="5515445"/>
            <a:ext cx="1582712" cy="830997"/>
          </a:xfrm>
          <a:prstGeom prst="rect">
            <a:avLst/>
          </a:prstGeom>
          <a:solidFill>
            <a:srgbClr val="FF9FFD"/>
          </a:solidFill>
          <a:ln>
            <a:solidFill>
              <a:srgbClr val="FF0000"/>
            </a:solidFill>
          </a:ln>
        </p:spPr>
        <p:txBody>
          <a:bodyPr wrap="square" rtlCol="0">
            <a:spAutoFit/>
          </a:bodyPr>
          <a:lstStyle/>
          <a:p>
            <a:r>
              <a:rPr lang="en-US" sz="1600" b="1" dirty="0" smtClean="0"/>
              <a:t>Other DAP12- dependent pathways ?</a:t>
            </a:r>
            <a:endParaRPr lang="en-US" sz="1600" b="1" dirty="0"/>
          </a:p>
        </p:txBody>
      </p:sp>
      <p:sp>
        <p:nvSpPr>
          <p:cNvPr id="23" name="TextBox 22"/>
          <p:cNvSpPr txBox="1"/>
          <p:nvPr/>
        </p:nvSpPr>
        <p:spPr>
          <a:xfrm>
            <a:off x="7285025" y="1519927"/>
            <a:ext cx="461005" cy="369332"/>
          </a:xfrm>
          <a:prstGeom prst="rect">
            <a:avLst/>
          </a:prstGeom>
          <a:solidFill>
            <a:srgbClr val="FF9FFD"/>
          </a:solidFill>
          <a:ln>
            <a:solidFill>
              <a:srgbClr val="FF0000"/>
            </a:solidFill>
          </a:ln>
        </p:spPr>
        <p:txBody>
          <a:bodyPr wrap="square" rtlCol="0">
            <a:spAutoFit/>
          </a:bodyPr>
          <a:lstStyle/>
          <a:p>
            <a:pPr algn="ctr"/>
            <a:r>
              <a:rPr lang="en-US" b="1" dirty="0" smtClean="0"/>
              <a:t>?</a:t>
            </a:r>
            <a:endParaRPr lang="en-US" b="1" dirty="0"/>
          </a:p>
        </p:txBody>
      </p:sp>
      <p:sp>
        <p:nvSpPr>
          <p:cNvPr id="27" name="TextBox 26"/>
          <p:cNvSpPr txBox="1"/>
          <p:nvPr/>
        </p:nvSpPr>
        <p:spPr>
          <a:xfrm>
            <a:off x="7913430" y="1500967"/>
            <a:ext cx="923583" cy="1077218"/>
          </a:xfrm>
          <a:prstGeom prst="rect">
            <a:avLst/>
          </a:prstGeom>
          <a:solidFill>
            <a:schemeClr val="accent6">
              <a:lumMod val="40000"/>
              <a:lumOff val="60000"/>
            </a:schemeClr>
          </a:solidFill>
          <a:ln w="12700" cap="flat" cmpd="sng" algn="ctr">
            <a:solidFill>
              <a:srgbClr val="FF0000"/>
            </a:solidFill>
            <a:prstDash val="solid"/>
            <a:round/>
            <a:headEnd type="none" w="med" len="med"/>
            <a:tailEnd type="none" w="med" len="med"/>
          </a:ln>
        </p:spPr>
        <p:txBody>
          <a:bodyPr wrap="square" rtlCol="0">
            <a:spAutoFit/>
          </a:bodyPr>
          <a:lstStyle/>
          <a:p>
            <a:r>
              <a:rPr lang="en-US" sz="1600" b="1" dirty="0" smtClean="0"/>
              <a:t>R/O CSF-1 induced </a:t>
            </a:r>
            <a:r>
              <a:rPr lang="en-US" sz="1600" b="1" dirty="0" err="1" smtClean="0"/>
              <a:t>Wnt</a:t>
            </a:r>
            <a:r>
              <a:rPr lang="en-US" sz="1600" b="1" dirty="0" smtClean="0"/>
              <a:t> ?</a:t>
            </a:r>
            <a:endParaRPr lang="en-US" sz="16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Previously, in osteoclasts</a:t>
            </a:r>
            <a:endParaRPr lang="en-US" dirty="0"/>
          </a:p>
        </p:txBody>
      </p:sp>
      <p:sp>
        <p:nvSpPr>
          <p:cNvPr id="3" name="Content Placeholder 2"/>
          <p:cNvSpPr>
            <a:spLocks noGrp="1"/>
          </p:cNvSpPr>
          <p:nvPr>
            <p:ph idx="1"/>
          </p:nvPr>
        </p:nvSpPr>
        <p:spPr>
          <a:xfrm>
            <a:off x="300330" y="1331872"/>
            <a:ext cx="8709593" cy="4480027"/>
          </a:xfrm>
        </p:spPr>
        <p:txBody>
          <a:bodyPr>
            <a:normAutofit fontScale="92500" lnSpcReduction="10000"/>
          </a:bodyPr>
          <a:lstStyle/>
          <a:p>
            <a:pPr>
              <a:spcAft>
                <a:spcPts val="600"/>
              </a:spcAft>
            </a:pPr>
            <a:r>
              <a:rPr lang="en-US" sz="3027" dirty="0" err="1" smtClean="0"/>
              <a:t>Zou</a:t>
            </a:r>
            <a:r>
              <a:rPr lang="en-US" sz="3027" dirty="0" smtClean="0"/>
              <a:t>, Reeve, Liu, </a:t>
            </a:r>
            <a:r>
              <a:rPr lang="en-US" sz="3027" dirty="0" err="1" smtClean="0"/>
              <a:t>Teitelbaum</a:t>
            </a:r>
            <a:r>
              <a:rPr lang="en-US" sz="3027" dirty="0" smtClean="0"/>
              <a:t>, &amp; Ross, Mol. Cell 31:422, 2008</a:t>
            </a:r>
          </a:p>
          <a:p>
            <a:pPr lvl="1">
              <a:spcAft>
                <a:spcPts val="600"/>
              </a:spcAft>
            </a:pPr>
            <a:r>
              <a:rPr lang="en-US" sz="2800" b="1" i="1" dirty="0" smtClean="0"/>
              <a:t>CSF-1</a:t>
            </a:r>
            <a:r>
              <a:rPr lang="en-US" sz="2800" dirty="0" smtClean="0"/>
              <a:t> stimulation of osteoclasts induced the formation of a complex containing phosphorylated </a:t>
            </a:r>
            <a:r>
              <a:rPr lang="en-US" sz="2800" b="1" i="1" dirty="0" smtClean="0"/>
              <a:t>DAP12</a:t>
            </a:r>
            <a:r>
              <a:rPr lang="en-US" sz="2800" dirty="0" smtClean="0"/>
              <a:t> and Syk </a:t>
            </a:r>
          </a:p>
          <a:p>
            <a:pPr lvl="1">
              <a:spcAft>
                <a:spcPts val="600"/>
              </a:spcAft>
            </a:pPr>
            <a:r>
              <a:rPr lang="en-US" sz="2800" dirty="0" smtClean="0"/>
              <a:t>Complex formation required Src binding at Y559 in the CSF-1R</a:t>
            </a:r>
          </a:p>
          <a:p>
            <a:pPr lvl="1">
              <a:spcAft>
                <a:spcPts val="600"/>
              </a:spcAft>
            </a:pPr>
            <a:r>
              <a:rPr lang="en-US" sz="2800" dirty="0" smtClean="0"/>
              <a:t>Proposed pathway: CSF-1 </a:t>
            </a:r>
            <a:r>
              <a:rPr lang="en-US" sz="2800" dirty="0" smtClean="0">
                <a:sym typeface="Wingdings"/>
              </a:rPr>
              <a:t>-&gt; CSF-1R -&gt; Src-&gt; DAP12 -&gt; Syk</a:t>
            </a:r>
          </a:p>
          <a:p>
            <a:pPr lvl="1">
              <a:spcAft>
                <a:spcPts val="600"/>
              </a:spcAft>
            </a:pPr>
            <a:r>
              <a:rPr lang="en-US" sz="2800" dirty="0" smtClean="0">
                <a:sym typeface="Wingdings"/>
              </a:rPr>
              <a:t>Osteoclast function (actin cytoskeleton, </a:t>
            </a:r>
            <a:r>
              <a:rPr lang="en-US" sz="2800" dirty="0" err="1" smtClean="0">
                <a:sym typeface="Wingdings"/>
              </a:rPr>
              <a:t>resorptive</a:t>
            </a:r>
            <a:r>
              <a:rPr lang="en-US" sz="2800" dirty="0" smtClean="0">
                <a:sym typeface="Wingdings"/>
              </a:rPr>
              <a:t> lacunae) depends on the DAP12 ITAM motif and the Syk SH2 domains</a:t>
            </a:r>
            <a:endParaRPr lang="en-US" sz="2800" dirty="0" smtClean="0"/>
          </a:p>
          <a:p>
            <a:pPr lvl="1">
              <a:spcAft>
                <a:spcPts val="600"/>
              </a:spcAft>
            </a:pPr>
            <a:endParaRPr lang="en-US" sz="2800" dirty="0" smtClean="0"/>
          </a:p>
          <a:p>
            <a:pPr lvl="1">
              <a:spcAft>
                <a:spcPts val="600"/>
              </a:spcAft>
            </a:pPr>
            <a:endParaRPr lang="en-US"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353568" y="230380"/>
            <a:ext cx="8790432" cy="5900928"/>
          </a:xfrm>
          <a:prstGeom prst="rect">
            <a:avLst/>
          </a:prstGeom>
        </p:spPr>
      </p:pic>
      <p:sp>
        <p:nvSpPr>
          <p:cNvPr id="4" name="TextBox 3"/>
          <p:cNvSpPr txBox="1"/>
          <p:nvPr/>
        </p:nvSpPr>
        <p:spPr>
          <a:xfrm>
            <a:off x="169934" y="116275"/>
            <a:ext cx="1583067" cy="369332"/>
          </a:xfrm>
          <a:prstGeom prst="rect">
            <a:avLst/>
          </a:prstGeom>
          <a:solidFill>
            <a:srgbClr val="CCFFCC"/>
          </a:solidFill>
        </p:spPr>
        <p:txBody>
          <a:bodyPr wrap="square" rtlCol="0">
            <a:spAutoFit/>
          </a:bodyPr>
          <a:lstStyle/>
          <a:p>
            <a:pPr algn="ctr"/>
            <a:r>
              <a:rPr lang="en-US" dirty="0" smtClean="0"/>
              <a:t>Pathway#1</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83059" y="329390"/>
            <a:ext cx="8964549" cy="5515737"/>
          </a:xfrm>
          <a:prstGeom prst="rect">
            <a:avLst/>
          </a:prstGeom>
        </p:spPr>
      </p:pic>
      <p:sp>
        <p:nvSpPr>
          <p:cNvPr id="5" name="TextBox 4"/>
          <p:cNvSpPr txBox="1"/>
          <p:nvPr/>
        </p:nvSpPr>
        <p:spPr>
          <a:xfrm>
            <a:off x="1627786" y="5661707"/>
            <a:ext cx="2862042" cy="276999"/>
          </a:xfrm>
          <a:prstGeom prst="rect">
            <a:avLst/>
          </a:prstGeom>
          <a:solidFill>
            <a:schemeClr val="accent2"/>
          </a:solidFill>
        </p:spPr>
        <p:txBody>
          <a:bodyPr wrap="square" rtlCol="0">
            <a:spAutoFit/>
          </a:bodyPr>
          <a:lstStyle/>
          <a:p>
            <a:pPr algn="ctr"/>
            <a:r>
              <a:rPr lang="en-US" sz="1200" dirty="0" smtClean="0"/>
              <a:t>Hume et al. Blood 101:1155, 2003</a:t>
            </a:r>
            <a:endParaRPr lang="en-US" sz="1200" dirty="0"/>
          </a:p>
        </p:txBody>
      </p:sp>
      <p:cxnSp>
        <p:nvCxnSpPr>
          <p:cNvPr id="7" name="Straight Arrow Connector 6"/>
          <p:cNvCxnSpPr/>
          <p:nvPr/>
        </p:nvCxnSpPr>
        <p:spPr>
          <a:xfrm rot="16200000" flipH="1">
            <a:off x="3836889" y="4534765"/>
            <a:ext cx="1744128" cy="16009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518374" y="6189417"/>
            <a:ext cx="1223412" cy="369332"/>
          </a:xfrm>
          <a:prstGeom prst="rect">
            <a:avLst/>
          </a:prstGeom>
          <a:solidFill>
            <a:schemeClr val="accent6">
              <a:lumMod val="20000"/>
              <a:lumOff val="80000"/>
            </a:schemeClr>
          </a:solidFill>
        </p:spPr>
        <p:txBody>
          <a:bodyPr wrap="none" rtlCol="0">
            <a:spAutoFit/>
          </a:bodyPr>
          <a:lstStyle/>
          <a:p>
            <a:r>
              <a:rPr lang="en-US" dirty="0" smtClean="0"/>
              <a:t>osteoclasts</a:t>
            </a:r>
            <a:endParaRPr lang="en-US" dirty="0"/>
          </a:p>
        </p:txBody>
      </p:sp>
      <p:cxnSp>
        <p:nvCxnSpPr>
          <p:cNvPr id="10" name="Straight Arrow Connector 9"/>
          <p:cNvCxnSpPr/>
          <p:nvPr/>
        </p:nvCxnSpPr>
        <p:spPr>
          <a:xfrm rot="5400000">
            <a:off x="178804" y="3130533"/>
            <a:ext cx="3631364" cy="22896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59373" y="6198362"/>
            <a:ext cx="1109041" cy="369332"/>
          </a:xfrm>
          <a:prstGeom prst="rect">
            <a:avLst/>
          </a:prstGeom>
          <a:solidFill>
            <a:srgbClr val="FFD6FF"/>
          </a:solidFill>
        </p:spPr>
        <p:txBody>
          <a:bodyPr wrap="square" rtlCol="0">
            <a:spAutoFit/>
          </a:bodyPr>
          <a:lstStyle/>
          <a:p>
            <a:r>
              <a:rPr lang="en-US" dirty="0" smtClean="0"/>
              <a:t>microglia</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1823"/>
            <a:ext cx="8686800" cy="683337"/>
          </a:xfrm>
        </p:spPr>
        <p:txBody>
          <a:bodyPr>
            <a:normAutofit/>
          </a:bodyPr>
          <a:lstStyle/>
          <a:p>
            <a:r>
              <a:rPr lang="en-US" sz="3000" dirty="0" smtClean="0"/>
              <a:t>DAP12, DNAX activating protein of 12 </a:t>
            </a:r>
            <a:r>
              <a:rPr lang="en-US" sz="3000" dirty="0" err="1" smtClean="0"/>
              <a:t>kDa</a:t>
            </a:r>
            <a:endParaRPr lang="en-US" sz="3000" dirty="0"/>
          </a:p>
        </p:txBody>
      </p:sp>
      <p:sp>
        <p:nvSpPr>
          <p:cNvPr id="3" name="Content Placeholder 2"/>
          <p:cNvSpPr>
            <a:spLocks noGrp="1"/>
          </p:cNvSpPr>
          <p:nvPr>
            <p:ph idx="1"/>
          </p:nvPr>
        </p:nvSpPr>
        <p:spPr>
          <a:xfrm>
            <a:off x="381000" y="974513"/>
            <a:ext cx="8382000" cy="5883487"/>
          </a:xfrm>
        </p:spPr>
        <p:txBody>
          <a:bodyPr>
            <a:normAutofit fontScale="85000" lnSpcReduction="20000"/>
          </a:bodyPr>
          <a:lstStyle/>
          <a:p>
            <a:pPr>
              <a:spcAft>
                <a:spcPts val="600"/>
              </a:spcAft>
            </a:pPr>
            <a:r>
              <a:rPr lang="en-US" sz="2400" dirty="0" smtClean="0"/>
              <a:t>Expressed on NK and myeloid cells (including osteoclasts and microglia)</a:t>
            </a:r>
          </a:p>
          <a:p>
            <a:pPr>
              <a:spcAft>
                <a:spcPts val="300"/>
              </a:spcAft>
            </a:pPr>
            <a:r>
              <a:rPr lang="en-US" sz="2400" dirty="0" smtClean="0"/>
              <a:t>Originally identified based on homology to TCR associated CD3 and </a:t>
            </a:r>
            <a:r>
              <a:rPr lang="en-US" sz="2400" dirty="0" err="1" smtClean="0"/>
              <a:t>FcR-</a:t>
            </a:r>
            <a:r>
              <a:rPr lang="en-US" sz="2400" dirty="0" err="1" smtClean="0">
                <a:latin typeface="Symbol" charset="2"/>
                <a:cs typeface="Symbol" charset="2"/>
              </a:rPr>
              <a:t>g</a:t>
            </a:r>
            <a:endParaRPr lang="en-US" sz="2400" dirty="0" smtClean="0"/>
          </a:p>
          <a:p>
            <a:pPr>
              <a:spcAft>
                <a:spcPts val="300"/>
              </a:spcAft>
            </a:pPr>
            <a:r>
              <a:rPr lang="en-US" sz="2400" dirty="0" smtClean="0"/>
              <a:t>Homology limited to the ITAM (</a:t>
            </a:r>
            <a:r>
              <a:rPr lang="en-US" sz="2400" dirty="0" err="1" smtClean="0"/>
              <a:t>immunoreceptor</a:t>
            </a:r>
            <a:r>
              <a:rPr lang="en-US" sz="2400" dirty="0" smtClean="0"/>
              <a:t> tyrosine based activation motif) in the cytoplasmic tail, the only known signaling motif</a:t>
            </a:r>
          </a:p>
          <a:p>
            <a:pPr>
              <a:spcAft>
                <a:spcPts val="300"/>
              </a:spcAft>
            </a:pPr>
            <a:r>
              <a:rPr lang="en-US" sz="2400" dirty="0" smtClean="0"/>
              <a:t>114 amino acids, short ECD (13-17 aa), TM and cytoplasmic tail</a:t>
            </a:r>
          </a:p>
          <a:p>
            <a:pPr>
              <a:spcAft>
                <a:spcPts val="300"/>
              </a:spcAft>
            </a:pPr>
            <a:r>
              <a:rPr lang="en-US" sz="2400" dirty="0" smtClean="0"/>
              <a:t>Disulfide linked </a:t>
            </a:r>
            <a:r>
              <a:rPr lang="en-US" sz="2400" dirty="0" err="1" smtClean="0"/>
              <a:t>homodimer</a:t>
            </a:r>
            <a:r>
              <a:rPr lang="en-US" sz="2400" dirty="0" smtClean="0"/>
              <a:t> and associates with receptors through salt bridging in the TM region</a:t>
            </a:r>
          </a:p>
          <a:p>
            <a:pPr>
              <a:spcAft>
                <a:spcPts val="300"/>
              </a:spcAft>
            </a:pPr>
            <a:r>
              <a:rPr lang="en-US" sz="2400" dirty="0" smtClean="0"/>
              <a:t>Proposed to have both activating and inhibitory influences on effector functions depending on avidity  of receptor ligation</a:t>
            </a:r>
          </a:p>
          <a:p>
            <a:pPr>
              <a:spcAft>
                <a:spcPts val="300"/>
              </a:spcAft>
            </a:pPr>
            <a:r>
              <a:rPr lang="en-US" sz="2400" dirty="0" smtClean="0"/>
              <a:t> Recent view is that ITAM coupled receptors modulate the amplitude and nature of macrophage responses to TLRs and cytokine receptor stimulation</a:t>
            </a:r>
          </a:p>
          <a:p>
            <a:pPr>
              <a:spcAft>
                <a:spcPts val="300"/>
              </a:spcAft>
            </a:pPr>
            <a:r>
              <a:rPr lang="en-US" sz="2400" dirty="0" smtClean="0"/>
              <a:t> DAP12 knockout: </a:t>
            </a:r>
          </a:p>
          <a:p>
            <a:pPr lvl="1">
              <a:spcAft>
                <a:spcPts val="300"/>
              </a:spcAft>
            </a:pPr>
            <a:r>
              <a:rPr lang="en-US" sz="2000" dirty="0" smtClean="0"/>
              <a:t>Apparently normal hematopoiesis</a:t>
            </a:r>
          </a:p>
          <a:p>
            <a:pPr lvl="1">
              <a:spcAft>
                <a:spcPts val="300"/>
              </a:spcAft>
            </a:pPr>
            <a:r>
              <a:rPr lang="en-US" sz="2000" dirty="0" smtClean="0"/>
              <a:t>Defective immune response (resistant in an autoimmune model);  defective NK cell mediated cytotoxicity against tumor cells; literature supporting both an amplification as well as an attenuation role of the inflammatory response</a:t>
            </a:r>
          </a:p>
          <a:p>
            <a:pPr lvl="1">
              <a:spcAft>
                <a:spcPts val="300"/>
              </a:spcAft>
            </a:pPr>
            <a:r>
              <a:rPr lang="en-US" sz="2000" dirty="0" smtClean="0"/>
              <a:t>develop osteopetrosis (deficient osteoclast function due to defective differentiation), as early as 6 weeks</a:t>
            </a:r>
          </a:p>
          <a:p>
            <a:pPr lvl="1">
              <a:spcAft>
                <a:spcPts val="300"/>
              </a:spcAft>
            </a:pPr>
            <a:r>
              <a:rPr lang="en-US" sz="2000" dirty="0" smtClean="0"/>
              <a:t>status of microglia vary in the 3 strains of knockout mice with one study reporting problems with oligodendrocytes (</a:t>
            </a:r>
            <a:r>
              <a:rPr lang="en-US" sz="2000" dirty="0" err="1" smtClean="0"/>
              <a:t>myelination</a:t>
            </a:r>
            <a:r>
              <a:rPr lang="en-US" sz="2000" dirty="0" smtClean="0"/>
              <a:t>)</a:t>
            </a:r>
            <a:endParaRPr lang="en-US" sz="2000" dirty="0"/>
          </a:p>
        </p:txBody>
      </p:sp>
      <p:sp>
        <p:nvSpPr>
          <p:cNvPr id="4" name="TextBox 3"/>
          <p:cNvSpPr txBox="1"/>
          <p:nvPr/>
        </p:nvSpPr>
        <p:spPr>
          <a:xfrm>
            <a:off x="169934" y="0"/>
            <a:ext cx="1583067" cy="369332"/>
          </a:xfrm>
          <a:prstGeom prst="rect">
            <a:avLst/>
          </a:prstGeom>
          <a:solidFill>
            <a:srgbClr val="CCFFCC"/>
          </a:solidFill>
        </p:spPr>
        <p:txBody>
          <a:bodyPr wrap="square" rtlCol="0">
            <a:spAutoFit/>
          </a:bodyPr>
          <a:lstStyle/>
          <a:p>
            <a:pPr algn="ctr"/>
            <a:r>
              <a:rPr lang="en-US" dirty="0" smtClean="0"/>
              <a:t>Pathway#2</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22565" y="0"/>
            <a:ext cx="8229600" cy="1143000"/>
          </a:xfrm>
        </p:spPr>
        <p:txBody>
          <a:bodyPr/>
          <a:lstStyle/>
          <a:p>
            <a:r>
              <a:rPr lang="en-US" dirty="0" smtClean="0"/>
              <a:t>Role of DAP12 in human disease</a:t>
            </a:r>
            <a:endParaRPr lang="en-US" dirty="0"/>
          </a:p>
        </p:txBody>
      </p:sp>
      <p:sp>
        <p:nvSpPr>
          <p:cNvPr id="3" name="Content Placeholder 2"/>
          <p:cNvSpPr>
            <a:spLocks noGrp="1"/>
          </p:cNvSpPr>
          <p:nvPr>
            <p:ph idx="1"/>
          </p:nvPr>
        </p:nvSpPr>
        <p:spPr>
          <a:xfrm>
            <a:off x="521637" y="1404399"/>
            <a:ext cx="8229600" cy="5062290"/>
          </a:xfrm>
        </p:spPr>
        <p:txBody>
          <a:bodyPr>
            <a:normAutofit/>
          </a:bodyPr>
          <a:lstStyle/>
          <a:p>
            <a:pPr>
              <a:spcAft>
                <a:spcPts val="600"/>
              </a:spcAft>
            </a:pPr>
            <a:r>
              <a:rPr lang="en-US" dirty="0" err="1" smtClean="0"/>
              <a:t>Nasu-Hakola</a:t>
            </a:r>
            <a:r>
              <a:rPr lang="en-US" dirty="0" smtClean="0"/>
              <a:t> disease (NHD)</a:t>
            </a:r>
          </a:p>
          <a:p>
            <a:pPr lvl="1">
              <a:spcAft>
                <a:spcPts val="600"/>
              </a:spcAft>
            </a:pPr>
            <a:r>
              <a:rPr lang="en-US" dirty="0" smtClean="0"/>
              <a:t>Polycystic </a:t>
            </a:r>
            <a:r>
              <a:rPr lang="en-US" dirty="0" err="1" smtClean="0"/>
              <a:t>lipomembranous</a:t>
            </a:r>
            <a:r>
              <a:rPr lang="en-US" dirty="0" smtClean="0"/>
              <a:t> </a:t>
            </a:r>
            <a:r>
              <a:rPr lang="en-US" dirty="0" err="1" smtClean="0"/>
              <a:t>osteodysplasia</a:t>
            </a:r>
            <a:r>
              <a:rPr lang="en-US" dirty="0" smtClean="0"/>
              <a:t> with </a:t>
            </a:r>
            <a:r>
              <a:rPr lang="en-US" dirty="0" err="1" smtClean="0"/>
              <a:t>sclerosing</a:t>
            </a:r>
            <a:r>
              <a:rPr lang="en-US" dirty="0" smtClean="0"/>
              <a:t> </a:t>
            </a:r>
            <a:r>
              <a:rPr lang="en-US" dirty="0" err="1" smtClean="0"/>
              <a:t>leukoencephalopathy</a:t>
            </a:r>
            <a:endParaRPr lang="en-US" dirty="0" smtClean="0"/>
          </a:p>
          <a:p>
            <a:pPr lvl="1">
              <a:spcAft>
                <a:spcPts val="600"/>
              </a:spcAft>
            </a:pPr>
            <a:r>
              <a:rPr lang="en-US" dirty="0" smtClean="0"/>
              <a:t>Genetically </a:t>
            </a:r>
            <a:r>
              <a:rPr lang="en-US" dirty="0" err="1" smtClean="0"/>
              <a:t>heterogenous</a:t>
            </a:r>
            <a:r>
              <a:rPr lang="en-US" dirty="0" smtClean="0"/>
              <a:t> : systemic bone cysts and </a:t>
            </a:r>
            <a:r>
              <a:rPr lang="en-US" dirty="0" err="1" smtClean="0"/>
              <a:t>presenile</a:t>
            </a:r>
            <a:r>
              <a:rPr lang="en-US" dirty="0" smtClean="0"/>
              <a:t> dementia (by age 30 and dead by age 40-50)</a:t>
            </a:r>
          </a:p>
          <a:p>
            <a:pPr lvl="1">
              <a:spcAft>
                <a:spcPts val="600"/>
              </a:spcAft>
            </a:pPr>
            <a:r>
              <a:rPr lang="en-US" dirty="0" smtClean="0"/>
              <a:t>Recessive mutation in DAP12 or its associated receptor TREM2 (</a:t>
            </a:r>
            <a:r>
              <a:rPr lang="en-US" sz="2000" u="sng" dirty="0" smtClean="0"/>
              <a:t>T</a:t>
            </a:r>
            <a:r>
              <a:rPr lang="en-US" sz="2000" dirty="0" smtClean="0"/>
              <a:t>riggering </a:t>
            </a:r>
            <a:r>
              <a:rPr lang="en-US" sz="2000" u="sng" dirty="0" smtClean="0"/>
              <a:t>r</a:t>
            </a:r>
            <a:r>
              <a:rPr lang="en-US" sz="2000" dirty="0" smtClean="0"/>
              <a:t>eceptor </a:t>
            </a:r>
            <a:r>
              <a:rPr lang="en-US" sz="2000" u="sng" dirty="0" smtClean="0"/>
              <a:t>e</a:t>
            </a:r>
            <a:r>
              <a:rPr lang="en-US" sz="2000" dirty="0" smtClean="0"/>
              <a:t>xpressed on </a:t>
            </a:r>
            <a:r>
              <a:rPr lang="en-US" sz="2000" u="sng" dirty="0" smtClean="0"/>
              <a:t>m</a:t>
            </a:r>
            <a:r>
              <a:rPr lang="en-US" sz="2000" dirty="0" smtClean="0"/>
              <a:t>yeloid cells-2</a:t>
            </a:r>
            <a:r>
              <a:rPr lang="en-US" dirty="0" smtClean="0"/>
              <a:t>)</a:t>
            </a:r>
          </a:p>
          <a:p>
            <a:pPr lvl="1">
              <a:spcAft>
                <a:spcPts val="600"/>
              </a:spcAft>
            </a:pPr>
            <a:r>
              <a:rPr lang="en-US" dirty="0" smtClean="0"/>
              <a:t>DAP12: a 5.3 kb genomic deletion (Finnish); a single base deletion in </a:t>
            </a:r>
            <a:r>
              <a:rPr lang="en-US" dirty="0" err="1" smtClean="0"/>
              <a:t>Exon</a:t>
            </a:r>
            <a:r>
              <a:rPr lang="en-US" dirty="0" smtClean="0"/>
              <a:t> 3 (one Japanese pt) </a:t>
            </a:r>
            <a:r>
              <a:rPr lang="en-US" dirty="0" smtClean="0">
                <a:sym typeface="Wingdings"/>
              </a:rPr>
              <a:t>-&gt; no functional protein</a:t>
            </a:r>
            <a:endParaRPr lang="en-US" dirty="0" smtClean="0"/>
          </a:p>
          <a:p>
            <a:pPr lvl="1">
              <a:spcAft>
                <a:spcPts val="600"/>
              </a:spcAft>
            </a:pPr>
            <a:endParaRPr lang="en-US" dirty="0" smtClean="0"/>
          </a:p>
          <a:p>
            <a:pPr lvl="1">
              <a:spcAft>
                <a:spcPts val="600"/>
              </a:spcAft>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300319"/>
            <a:ext cx="8695380" cy="892377"/>
          </a:xfrm>
        </p:spPr>
        <p:txBody>
          <a:bodyPr>
            <a:noAutofit/>
          </a:bodyPr>
          <a:lstStyle/>
          <a:p>
            <a:r>
              <a:rPr lang="en-GB" sz="2800" dirty="0" smtClean="0"/>
              <a:t>Activated microglia in the deep frontal white matter in a pt with </a:t>
            </a:r>
            <a:r>
              <a:rPr lang="en-GB" sz="2800" dirty="0" err="1" smtClean="0"/>
              <a:t>Nasu-Hakola</a:t>
            </a:r>
            <a:r>
              <a:rPr lang="en-GB" sz="2800" dirty="0" smtClean="0"/>
              <a:t> disease</a:t>
            </a:r>
            <a:br>
              <a:rPr lang="en-GB" sz="2800" dirty="0" smtClean="0"/>
            </a:br>
            <a:endParaRPr lang="en-US" sz="2800" dirty="0"/>
          </a:p>
        </p:txBody>
      </p:sp>
      <p:pic>
        <p:nvPicPr>
          <p:cNvPr id="6" name="Picture 3"/>
          <p:cNvPicPr>
            <a:picLocks noChangeAspect="1" noChangeArrowheads="1"/>
          </p:cNvPicPr>
          <p:nvPr/>
        </p:nvPicPr>
        <p:blipFill>
          <a:blip r:embed="rId2"/>
          <a:srcRect/>
          <a:stretch>
            <a:fillRect/>
          </a:stretch>
        </p:blipFill>
        <p:spPr bwMode="auto">
          <a:xfrm>
            <a:off x="535150" y="1241024"/>
            <a:ext cx="5154613" cy="4873625"/>
          </a:xfrm>
          <a:prstGeom prst="rect">
            <a:avLst/>
          </a:prstGeom>
          <a:noFill/>
        </p:spPr>
      </p:pic>
      <p:sp>
        <p:nvSpPr>
          <p:cNvPr id="7" name="Text Box 4"/>
          <p:cNvSpPr txBox="1">
            <a:spLocks noChangeArrowheads="1"/>
          </p:cNvSpPr>
          <p:nvPr/>
        </p:nvSpPr>
        <p:spPr bwMode="auto">
          <a:xfrm>
            <a:off x="595216" y="5887958"/>
            <a:ext cx="4021297" cy="180049"/>
          </a:xfrm>
          <a:prstGeom prst="rect">
            <a:avLst/>
          </a:prstGeom>
          <a:noFill/>
          <a:ln w="9525">
            <a:noFill/>
            <a:miter lim="800000"/>
            <a:headEnd/>
            <a:tailEnd/>
          </a:ln>
        </p:spPr>
        <p:txBody>
          <a:bodyPr wrap="square" lIns="0" tIns="0" rIns="0" bIns="0">
            <a:prstTxWarp prst="textNoShape">
              <a:avLst/>
            </a:prstTxWarp>
            <a:spAutoFit/>
          </a:bodyPr>
          <a:lstStyle/>
          <a:p>
            <a:pPr>
              <a:lnSpc>
                <a:spcPct val="97000"/>
              </a:lnSpc>
              <a:buClr>
                <a:srgbClr val="000000"/>
              </a:buClr>
              <a:buSzPct val="100000"/>
              <a:buFont typeface="Times New Roman" pitchFamily="80"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b="1" dirty="0" err="1">
                <a:solidFill>
                  <a:schemeClr val="tx1"/>
                </a:solidFill>
                <a:latin typeface="Arial" pitchFamily="80" charset="0"/>
              </a:rPr>
              <a:t>Paloneva</a:t>
            </a:r>
            <a:r>
              <a:rPr lang="en-GB" sz="1200" b="1" dirty="0">
                <a:solidFill>
                  <a:schemeClr val="tx1"/>
                </a:solidFill>
                <a:latin typeface="Arial" pitchFamily="80" charset="0"/>
              </a:rPr>
              <a:t> BM, J. et al. Neurology 2001;56:1552-1558</a:t>
            </a:r>
          </a:p>
        </p:txBody>
      </p:sp>
      <p:sp>
        <p:nvSpPr>
          <p:cNvPr id="10" name="TextBox 9"/>
          <p:cNvSpPr txBox="1"/>
          <p:nvPr/>
        </p:nvSpPr>
        <p:spPr>
          <a:xfrm>
            <a:off x="5766351" y="1278501"/>
            <a:ext cx="3106279" cy="1477328"/>
          </a:xfrm>
          <a:prstGeom prst="rect">
            <a:avLst/>
          </a:prstGeom>
          <a:noFill/>
        </p:spPr>
        <p:txBody>
          <a:bodyPr wrap="square" rtlCol="0">
            <a:spAutoFit/>
          </a:bodyPr>
          <a:lstStyle/>
          <a:p>
            <a:r>
              <a:rPr lang="en-US" dirty="0" smtClean="0">
                <a:solidFill>
                  <a:schemeClr val="bg1"/>
                </a:solidFill>
              </a:rPr>
              <a:t>Stained for CD68, a pan macrophage antigen</a:t>
            </a:r>
          </a:p>
          <a:p>
            <a:r>
              <a:rPr lang="en-US" dirty="0" smtClean="0">
                <a:solidFill>
                  <a:schemeClr val="bg1"/>
                </a:solidFill>
              </a:rPr>
              <a:t>- Not sure why they think the microglia are activated based on this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b="1" dirty="0" smtClean="0">
                <a:latin typeface="Comic Sans MS"/>
                <a:cs typeface="Comic Sans MS"/>
              </a:rPr>
              <a:t>Cross talk between the CSF-1R and DAP12 pathways in macrophages</a:t>
            </a:r>
            <a:endParaRPr lang="en-US" sz="3200" b="1" dirty="0">
              <a:latin typeface="Comic Sans MS"/>
              <a:cs typeface="Comic Sans MS"/>
            </a:endParaRPr>
          </a:p>
        </p:txBody>
      </p:sp>
      <p:grpSp>
        <p:nvGrpSpPr>
          <p:cNvPr id="18" name="Group 17"/>
          <p:cNvGrpSpPr/>
          <p:nvPr/>
        </p:nvGrpSpPr>
        <p:grpSpPr>
          <a:xfrm>
            <a:off x="1009650" y="1087438"/>
            <a:ext cx="7124700" cy="5221986"/>
            <a:chOff x="152400" y="1417638"/>
            <a:chExt cx="7124700" cy="5221986"/>
          </a:xfrm>
        </p:grpSpPr>
        <p:pic>
          <p:nvPicPr>
            <p:cNvPr id="4" name="Picture 3"/>
            <p:cNvPicPr>
              <a:picLocks noChangeAspect="1"/>
            </p:cNvPicPr>
            <p:nvPr/>
          </p:nvPicPr>
          <p:blipFill>
            <a:blip r:embed="rId2"/>
            <a:stretch>
              <a:fillRect/>
            </a:stretch>
          </p:blipFill>
          <p:spPr>
            <a:xfrm>
              <a:off x="152400" y="1417638"/>
              <a:ext cx="7124700" cy="5221986"/>
            </a:xfrm>
            <a:prstGeom prst="rect">
              <a:avLst/>
            </a:prstGeom>
          </p:spPr>
        </p:pic>
        <p:sp>
          <p:nvSpPr>
            <p:cNvPr id="6" name="TextBox 5"/>
            <p:cNvSpPr txBox="1"/>
            <p:nvPr/>
          </p:nvSpPr>
          <p:spPr>
            <a:xfrm>
              <a:off x="4899830" y="4015966"/>
              <a:ext cx="825059" cy="292388"/>
            </a:xfrm>
            <a:prstGeom prst="rect">
              <a:avLst/>
            </a:prstGeom>
            <a:noFill/>
          </p:spPr>
          <p:txBody>
            <a:bodyPr wrap="none" rtlCol="0">
              <a:spAutoFit/>
            </a:bodyPr>
            <a:lstStyle/>
            <a:p>
              <a:r>
                <a:rPr lang="en-US" sz="1300" dirty="0" err="1" smtClean="0">
                  <a:latin typeface="Symbol" charset="2"/>
                  <a:cs typeface="Symbol" charset="2"/>
                </a:rPr>
                <a:t>b</a:t>
              </a:r>
              <a:r>
                <a:rPr lang="en-US" sz="1300" dirty="0" smtClean="0"/>
                <a:t>-catenin</a:t>
              </a:r>
              <a:endParaRPr lang="en-US" sz="1300" dirty="0"/>
            </a:p>
          </p:txBody>
        </p:sp>
        <p:sp>
          <p:nvSpPr>
            <p:cNvPr id="7" name="TextBox 6"/>
            <p:cNvSpPr txBox="1"/>
            <p:nvPr/>
          </p:nvSpPr>
          <p:spPr>
            <a:xfrm>
              <a:off x="4926210" y="5008777"/>
              <a:ext cx="825059" cy="292388"/>
            </a:xfrm>
            <a:prstGeom prst="rect">
              <a:avLst/>
            </a:prstGeom>
            <a:noFill/>
          </p:spPr>
          <p:txBody>
            <a:bodyPr wrap="none" rtlCol="0">
              <a:spAutoFit/>
            </a:bodyPr>
            <a:lstStyle/>
            <a:p>
              <a:r>
                <a:rPr lang="en-US" sz="1300" dirty="0" err="1" smtClean="0">
                  <a:latin typeface="Symbol" charset="2"/>
                  <a:cs typeface="Symbol" charset="2"/>
                </a:rPr>
                <a:t>b</a:t>
              </a:r>
              <a:r>
                <a:rPr lang="en-US" sz="1300" dirty="0" smtClean="0"/>
                <a:t>-catenin</a:t>
              </a:r>
              <a:endParaRPr lang="en-US" sz="1300" dirty="0"/>
            </a:p>
          </p:txBody>
        </p:sp>
        <p:sp>
          <p:nvSpPr>
            <p:cNvPr id="9" name="TextBox 8"/>
            <p:cNvSpPr txBox="1"/>
            <p:nvPr/>
          </p:nvSpPr>
          <p:spPr>
            <a:xfrm>
              <a:off x="3276600" y="5943600"/>
              <a:ext cx="825059" cy="292388"/>
            </a:xfrm>
            <a:prstGeom prst="rect">
              <a:avLst/>
            </a:prstGeom>
            <a:noFill/>
          </p:spPr>
          <p:txBody>
            <a:bodyPr wrap="none" rtlCol="0">
              <a:spAutoFit/>
            </a:bodyPr>
            <a:lstStyle/>
            <a:p>
              <a:r>
                <a:rPr lang="en-US" sz="1300" dirty="0" err="1" smtClean="0">
                  <a:latin typeface="Symbol" charset="2"/>
                  <a:cs typeface="Symbol" charset="2"/>
                </a:rPr>
                <a:t>b</a:t>
              </a:r>
              <a:r>
                <a:rPr lang="en-US" sz="1300" dirty="0" smtClean="0"/>
                <a:t>-catenin</a:t>
              </a:r>
              <a:endParaRPr lang="en-US" sz="1300" dirty="0"/>
            </a:p>
          </p:txBody>
        </p:sp>
        <p:sp>
          <p:nvSpPr>
            <p:cNvPr id="8" name="TextBox 7"/>
            <p:cNvSpPr txBox="1"/>
            <p:nvPr/>
          </p:nvSpPr>
          <p:spPr>
            <a:xfrm>
              <a:off x="3276600" y="5154971"/>
              <a:ext cx="825059" cy="292388"/>
            </a:xfrm>
            <a:prstGeom prst="rect">
              <a:avLst/>
            </a:prstGeom>
            <a:noFill/>
          </p:spPr>
          <p:txBody>
            <a:bodyPr wrap="none" rtlCol="0">
              <a:spAutoFit/>
            </a:bodyPr>
            <a:lstStyle/>
            <a:p>
              <a:r>
                <a:rPr lang="en-US" sz="1300" dirty="0" err="1" smtClean="0">
                  <a:latin typeface="Symbol" charset="2"/>
                  <a:cs typeface="Symbol" charset="2"/>
                </a:rPr>
                <a:t>b</a:t>
              </a:r>
              <a:r>
                <a:rPr lang="en-US" sz="1300" dirty="0" smtClean="0"/>
                <a:t>-catenin</a:t>
              </a:r>
              <a:endParaRPr lang="en-US" sz="1300" dirty="0"/>
            </a:p>
          </p:txBody>
        </p:sp>
        <p:sp>
          <p:nvSpPr>
            <p:cNvPr id="10" name="TextBox 9"/>
            <p:cNvSpPr txBox="1"/>
            <p:nvPr/>
          </p:nvSpPr>
          <p:spPr>
            <a:xfrm>
              <a:off x="1011775" y="1903511"/>
              <a:ext cx="1176850" cy="307777"/>
            </a:xfrm>
            <a:prstGeom prst="rect">
              <a:avLst/>
            </a:prstGeom>
            <a:noFill/>
            <a:ln>
              <a:solidFill>
                <a:srgbClr val="FF0000"/>
              </a:solidFill>
            </a:ln>
          </p:spPr>
          <p:txBody>
            <a:bodyPr wrap="none" rtlCol="0">
              <a:spAutoFit/>
            </a:bodyPr>
            <a:lstStyle/>
            <a:p>
              <a:r>
                <a:rPr lang="en-US" sz="1400" dirty="0" smtClean="0">
                  <a:solidFill>
                    <a:srgbClr val="FF0000"/>
                  </a:solidFill>
                </a:rPr>
                <a:t>ITAM adaptor</a:t>
              </a:r>
              <a:endParaRPr lang="en-US" sz="1400" dirty="0">
                <a:solidFill>
                  <a:srgbClr val="FF0000"/>
                </a:solidFill>
              </a:endParaRPr>
            </a:p>
          </p:txBody>
        </p:sp>
        <p:cxnSp>
          <p:nvCxnSpPr>
            <p:cNvPr id="12" name="Straight Arrow Connector 11"/>
            <p:cNvCxnSpPr/>
            <p:nvPr/>
          </p:nvCxnSpPr>
          <p:spPr>
            <a:xfrm rot="10800000" flipV="1">
              <a:off x="1371600" y="2211288"/>
              <a:ext cx="228600" cy="22711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361744" y="1461570"/>
              <a:ext cx="1479892" cy="523220"/>
            </a:xfrm>
            <a:prstGeom prst="rect">
              <a:avLst/>
            </a:prstGeom>
            <a:noFill/>
            <a:ln>
              <a:solidFill>
                <a:srgbClr val="FF0000"/>
              </a:solidFill>
            </a:ln>
          </p:spPr>
          <p:txBody>
            <a:bodyPr wrap="none" rtlCol="0">
              <a:spAutoFit/>
            </a:bodyPr>
            <a:lstStyle/>
            <a:p>
              <a:pPr algn="ctr"/>
              <a:r>
                <a:rPr lang="en-US" sz="1400" dirty="0" smtClean="0">
                  <a:solidFill>
                    <a:srgbClr val="FF0000"/>
                  </a:solidFill>
                </a:rPr>
                <a:t>Receptor tyrosine</a:t>
              </a:r>
            </a:p>
            <a:p>
              <a:pPr algn="ctr"/>
              <a:r>
                <a:rPr lang="en-US" sz="1400" dirty="0" smtClean="0">
                  <a:solidFill>
                    <a:srgbClr val="FF0000"/>
                  </a:solidFill>
                </a:rPr>
                <a:t>kinase</a:t>
              </a:r>
              <a:endParaRPr lang="en-US" sz="1400" dirty="0">
                <a:solidFill>
                  <a:srgbClr val="FF0000"/>
                </a:solidFill>
              </a:endParaRPr>
            </a:p>
          </p:txBody>
        </p:sp>
        <p:cxnSp>
          <p:nvCxnSpPr>
            <p:cNvPr id="15" name="Straight Arrow Connector 14"/>
            <p:cNvCxnSpPr/>
            <p:nvPr/>
          </p:nvCxnSpPr>
          <p:spPr>
            <a:xfrm rot="10800000" flipV="1">
              <a:off x="3361744" y="1984790"/>
              <a:ext cx="372056" cy="30777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2218028" y="1744128"/>
              <a:ext cx="682361" cy="331409"/>
            </a:xfrm>
            <a:prstGeom prst="rect">
              <a:avLst/>
            </a:prstGeom>
            <a:solidFill>
              <a:schemeClr val="accent6">
                <a:lumMod val="20000"/>
                <a:lumOff val="80000"/>
                <a:alpha val="37000"/>
              </a:schemeClr>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802678" y="2181924"/>
              <a:ext cx="568922" cy="331409"/>
            </a:xfrm>
            <a:prstGeom prst="rect">
              <a:avLst/>
            </a:prstGeom>
            <a:solidFill>
              <a:srgbClr val="FFD6FF">
                <a:alpha val="37000"/>
              </a:srgbClr>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4926209" y="3276600"/>
              <a:ext cx="798679" cy="331409"/>
            </a:xfrm>
            <a:prstGeom prst="rect">
              <a:avLst/>
            </a:prstGeom>
            <a:solidFill>
              <a:srgbClr val="FFD6FF">
                <a:alpha val="37000"/>
              </a:srgbClr>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 name="TextBox 4"/>
          <p:cNvSpPr txBox="1"/>
          <p:nvPr/>
        </p:nvSpPr>
        <p:spPr>
          <a:xfrm>
            <a:off x="1069785" y="6423724"/>
            <a:ext cx="2928129" cy="253916"/>
          </a:xfrm>
          <a:prstGeom prst="rect">
            <a:avLst/>
          </a:prstGeom>
          <a:solidFill>
            <a:srgbClr val="69FFFF"/>
          </a:solidFill>
        </p:spPr>
        <p:txBody>
          <a:bodyPr wrap="square" rtlCol="0">
            <a:spAutoFit/>
          </a:bodyPr>
          <a:lstStyle/>
          <a:p>
            <a:r>
              <a:rPr lang="en-US" sz="1050" dirty="0" err="1" smtClean="0">
                <a:cs typeface="Comic Sans MS"/>
              </a:rPr>
              <a:t>McVicar</a:t>
            </a:r>
            <a:r>
              <a:rPr lang="en-US" sz="1050" dirty="0" smtClean="0">
                <a:cs typeface="Comic Sans MS"/>
              </a:rPr>
              <a:t> &amp; </a:t>
            </a:r>
            <a:r>
              <a:rPr lang="en-US" sz="1050" dirty="0" err="1" smtClean="0">
                <a:cs typeface="Comic Sans MS"/>
              </a:rPr>
              <a:t>Trinchieri</a:t>
            </a:r>
            <a:r>
              <a:rPr lang="en-US" sz="1050" dirty="0" smtClean="0">
                <a:cs typeface="Comic Sans MS"/>
              </a:rPr>
              <a:t> Nat </a:t>
            </a:r>
            <a:r>
              <a:rPr lang="en-US" sz="1050" dirty="0" err="1" smtClean="0">
                <a:cs typeface="Comic Sans MS"/>
              </a:rPr>
              <a:t>Immunol</a:t>
            </a:r>
            <a:r>
              <a:rPr lang="en-US" sz="1050" dirty="0" smtClean="0">
                <a:cs typeface="Comic Sans MS"/>
              </a:rPr>
              <a:t>. 10:681, 2009</a:t>
            </a:r>
            <a:endParaRPr lang="en-US" sz="1050" dirty="0">
              <a:cs typeface="Comic Sans M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xhibit">
      <a:dk1>
        <a:sysClr val="windowText" lastClr="000000"/>
      </a:dk1>
      <a:lt1>
        <a:sysClr val="window" lastClr="FFFFFF"/>
      </a:lt1>
      <a:dk2>
        <a:srgbClr val="1C3264"/>
      </a:dk2>
      <a:lt2>
        <a:srgbClr val="CCCCCC"/>
      </a:lt2>
      <a:accent1>
        <a:srgbClr val="3399FF"/>
      </a:accent1>
      <a:accent2>
        <a:srgbClr val="69FFFF"/>
      </a:accent2>
      <a:accent3>
        <a:srgbClr val="CCFF33"/>
      </a:accent3>
      <a:accent4>
        <a:srgbClr val="3333FF"/>
      </a:accent4>
      <a:accent5>
        <a:srgbClr val="9933FF"/>
      </a:accent5>
      <a:accent6>
        <a:srgbClr val="FF33FF"/>
      </a:accent6>
      <a:hlink>
        <a:srgbClr val="6699FF"/>
      </a:hlink>
      <a:folHlink>
        <a:srgbClr val="99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4313</TotalTime>
  <Words>1810</Words>
  <Application>Microsoft Macintosh PowerPoint</Application>
  <PresentationFormat>On-screen Show (4:3)</PresentationFormat>
  <Paragraphs>231</Paragraphs>
  <Slides>29</Slides>
  <Notes>0</Notes>
  <HiddenSlides>0</HiddenSlides>
  <MMClips>0</MMClips>
  <ScaleCrop>false</ScaleCrop>
  <HeadingPairs>
    <vt:vector size="4" baseType="variant">
      <vt:variant>
        <vt:lpstr>Design Template</vt:lpstr>
      </vt:variant>
      <vt:variant>
        <vt:i4>1</vt:i4>
      </vt:variant>
      <vt:variant>
        <vt:lpstr>Slide Titles</vt:lpstr>
      </vt:variant>
      <vt:variant>
        <vt:i4>29</vt:i4>
      </vt:variant>
    </vt:vector>
  </HeadingPairs>
  <TitlesOfParts>
    <vt:vector size="30" baseType="lpstr">
      <vt:lpstr>Office Theme</vt:lpstr>
      <vt:lpstr>Macrophage colony-stimulating factor induces the proliferation and survival of macrophages via a pathway involving DAP12 and b-catenin</vt:lpstr>
      <vt:lpstr>This paper</vt:lpstr>
      <vt:lpstr>Previously, in osteoclasts</vt:lpstr>
      <vt:lpstr>Slide 4</vt:lpstr>
      <vt:lpstr>Slide 5</vt:lpstr>
      <vt:lpstr>DAP12, DNAX activating protein of 12 kDa</vt:lpstr>
      <vt:lpstr>Role of DAP12 in human disease</vt:lpstr>
      <vt:lpstr>Activated microglia in the deep frontal white matter in a pt with Nasu-Hakola disease </vt:lpstr>
      <vt:lpstr>Cross talk between the CSF-1R and DAP12 pathways in macrophages</vt:lpstr>
      <vt:lpstr>Signaling networks </vt:lpstr>
      <vt:lpstr>ITAM containing proteins in immune cells</vt:lpstr>
      <vt:lpstr>DAP12 signaling</vt:lpstr>
      <vt:lpstr>Avidity of receptor ligation determines activating or inhibitory output from DAP12</vt:lpstr>
      <vt:lpstr>Slide 14</vt:lpstr>
      <vt:lpstr>Cadherin can influence Wnt-b-catenin signaling</vt:lpstr>
      <vt:lpstr>Decreased proliferation and increased apoptosis of DAP12-/- BMMs</vt:lpstr>
      <vt:lpstr>Cell cycle analysis of day 5 cultures</vt:lpstr>
      <vt:lpstr>WT-DAP12 rescues DAP12-/- while DN-DAP12 inhibits DAP12+/+ proliferation</vt:lpstr>
      <vt:lpstr>DAP12-/- BMMs have defective survival</vt:lpstr>
      <vt:lpstr>Normal differentiation of DAP12-/- BM cells to BMMs</vt:lpstr>
      <vt:lpstr>Loss of microglia in CNS of older DAP12-/- mice</vt:lpstr>
      <vt:lpstr>No defect detected in steady state myelopoiesis in DAP12-/- mice</vt:lpstr>
      <vt:lpstr>No difference in monocyte/macs in  blood and spleen between WT and DAP12-/- mice</vt:lpstr>
      <vt:lpstr>Less efficient engraftment w/ DAP12-/- BM cells</vt:lpstr>
      <vt:lpstr>CSF-1 induced Erk activation is increased in DAP12-/- BMMs</vt:lpstr>
      <vt:lpstr>DAP12 is required for CSF-1 activation of the b-catenin pathway</vt:lpstr>
      <vt:lpstr>DAP12 -&gt; Pyk2 -&gt; b catenin </vt:lpstr>
      <vt:lpstr>Inhibition of Pyk2 activity reduces CSF-1 dependent BMM proliferation</vt:lpstr>
      <vt:lpstr>Cross talk between the CSF-1R and DAP12 pathways in macrophages</vt:lpstr>
    </vt:vector>
  </TitlesOfParts>
  <Manager/>
  <Company>UTHSCH</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Signaling networks </dc:title>
  <dc:subject/>
  <dc:creator>Angel Lee</dc:creator>
  <cp:keywords/>
  <dc:description/>
  <cp:lastModifiedBy>Angel W. Lee</cp:lastModifiedBy>
  <cp:revision>53</cp:revision>
  <dcterms:created xsi:type="dcterms:W3CDTF">2009-07-20T01:25:35Z</dcterms:created>
  <dcterms:modified xsi:type="dcterms:W3CDTF">2009-07-20T02:43:12Z</dcterms:modified>
  <cp:category/>
</cp:coreProperties>
</file>